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44"/>
  </p:notesMasterIdLst>
  <p:handoutMasterIdLst>
    <p:handoutMasterId r:id="rId45"/>
  </p:handoutMasterIdLst>
  <p:sldIdLst>
    <p:sldId id="256" r:id="rId2"/>
    <p:sldId id="302" r:id="rId3"/>
    <p:sldId id="303" r:id="rId4"/>
    <p:sldId id="257" r:id="rId5"/>
    <p:sldId id="258" r:id="rId6"/>
    <p:sldId id="278" r:id="rId7"/>
    <p:sldId id="279" r:id="rId8"/>
    <p:sldId id="280" r:id="rId9"/>
    <p:sldId id="283" r:id="rId10"/>
    <p:sldId id="284" r:id="rId11"/>
    <p:sldId id="292" r:id="rId12"/>
    <p:sldId id="295" r:id="rId13"/>
    <p:sldId id="294" r:id="rId14"/>
    <p:sldId id="293" r:id="rId15"/>
    <p:sldId id="290" r:id="rId16"/>
    <p:sldId id="301" r:id="rId17"/>
    <p:sldId id="300" r:id="rId18"/>
    <p:sldId id="296" r:id="rId19"/>
    <p:sldId id="297" r:id="rId20"/>
    <p:sldId id="298" r:id="rId21"/>
    <p:sldId id="299" r:id="rId22"/>
    <p:sldId id="285" r:id="rId23"/>
    <p:sldId id="308" r:id="rId24"/>
    <p:sldId id="262" r:id="rId25"/>
    <p:sldId id="286" r:id="rId26"/>
    <p:sldId id="287" r:id="rId27"/>
    <p:sldId id="288" r:id="rId28"/>
    <p:sldId id="264" r:id="rId29"/>
    <p:sldId id="266" r:id="rId30"/>
    <p:sldId id="265" r:id="rId31"/>
    <p:sldId id="289" r:id="rId32"/>
    <p:sldId id="309" r:id="rId33"/>
    <p:sldId id="268" r:id="rId34"/>
    <p:sldId id="273" r:id="rId35"/>
    <p:sldId id="270" r:id="rId36"/>
    <p:sldId id="271" r:id="rId37"/>
    <p:sldId id="316" r:id="rId38"/>
    <p:sldId id="269" r:id="rId39"/>
    <p:sldId id="274" r:id="rId40"/>
    <p:sldId id="275" r:id="rId41"/>
    <p:sldId id="277" r:id="rId42"/>
    <p:sldId id="317" r:id="rId4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27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047CE3-80E8-8144-8CC6-FB5F3BB1433C}" type="datetimeFigureOut">
              <a:rPr lang="en-US" smtClean="0"/>
              <a:t>11/19/14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3DACC8-0F24-0D46-9F91-A16F9FFE29E6}" type="slidenum">
              <a:rPr lang="en-US" smtClean="0"/>
              <a:t>‹#›</a:t>
            </a:fld>
            <a:endParaRPr lang="en-US"/>
          </a:p>
        </p:txBody>
      </p:sp>
    </p:spTree>
    <p:extLst>
      <p:ext uri="{BB962C8B-B14F-4D97-AF65-F5344CB8AC3E}">
        <p14:creationId xmlns:p14="http://schemas.microsoft.com/office/powerpoint/2010/main" val="1695654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770414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304800" y="684213"/>
            <a:ext cx="6103938" cy="3433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noChangeArrowheads="1"/>
          </p:cNvSpPr>
          <p:nvPr>
            <p:ph type="body" idx="1"/>
          </p:nvPr>
        </p:nvSpPr>
        <p:spPr bwMode="auto">
          <a:xfrm>
            <a:off x="895350" y="4340225"/>
            <a:ext cx="491807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b="1" dirty="0">
                <a:latin typeface="Arial" charset="0"/>
              </a:rPr>
              <a:t>Speaker Notes:</a:t>
            </a:r>
          </a:p>
          <a:p>
            <a:pPr>
              <a:spcBef>
                <a:spcPct val="0"/>
              </a:spcBef>
            </a:pPr>
            <a:r>
              <a:rPr lang="en-US" sz="1000" dirty="0">
                <a:latin typeface="Arial" charset="0"/>
              </a:rPr>
              <a:t>Example of Fundations implementation in a Multi-Tier scenario – Tier 1 and Tier 2</a:t>
            </a:r>
          </a:p>
          <a:p>
            <a:pPr>
              <a:spcBef>
                <a:spcPct val="0"/>
              </a:spcBef>
            </a:pPr>
            <a:endParaRPr lang="en-US" sz="1000" dirty="0">
              <a:latin typeface="Arial" charset="0"/>
            </a:endParaRPr>
          </a:p>
          <a:p>
            <a:pPr>
              <a:spcBef>
                <a:spcPct val="0"/>
              </a:spcBef>
            </a:pPr>
            <a:r>
              <a:rPr lang="en-US" sz="1000" b="1" dirty="0">
                <a:latin typeface="Arial" charset="0"/>
              </a:rPr>
              <a:t>Tier 1 Instruction: </a:t>
            </a:r>
            <a:r>
              <a:rPr lang="en-US" sz="1000" dirty="0">
                <a:latin typeface="Arial" charset="0"/>
              </a:rPr>
              <a:t>Fundations standard lesson occurs within the general education classroom and taught to all students.  </a:t>
            </a:r>
          </a:p>
          <a:p>
            <a:pPr>
              <a:spcBef>
                <a:spcPct val="0"/>
              </a:spcBef>
            </a:pPr>
            <a:endParaRPr lang="en-US" sz="1000" dirty="0">
              <a:latin typeface="Arial" charset="0"/>
            </a:endParaRPr>
          </a:p>
          <a:p>
            <a:pPr>
              <a:spcBef>
                <a:spcPct val="0"/>
              </a:spcBef>
            </a:pPr>
            <a:r>
              <a:rPr lang="en-US" sz="1000" dirty="0">
                <a:latin typeface="Arial" charset="0"/>
              </a:rPr>
              <a:t>Students identified as at-risk and in need of additional support (usually lowest 30</a:t>
            </a:r>
            <a:r>
              <a:rPr lang="en-US" sz="1000" baseline="30000" dirty="0">
                <a:latin typeface="Arial" charset="0"/>
              </a:rPr>
              <a:t>th</a:t>
            </a:r>
            <a:r>
              <a:rPr lang="en-US" sz="1000" dirty="0">
                <a:latin typeface="Arial" charset="0"/>
              </a:rPr>
              <a:t>%) move into Tier 2.</a:t>
            </a:r>
          </a:p>
          <a:p>
            <a:pPr>
              <a:spcBef>
                <a:spcPct val="0"/>
              </a:spcBef>
            </a:pPr>
            <a:endParaRPr lang="en-US" sz="1000" dirty="0">
              <a:latin typeface="Arial" charset="0"/>
            </a:endParaRPr>
          </a:p>
          <a:p>
            <a:pPr>
              <a:spcBef>
                <a:spcPct val="0"/>
              </a:spcBef>
            </a:pPr>
            <a:r>
              <a:rPr lang="en-US" sz="1000" b="1" dirty="0">
                <a:latin typeface="Arial" charset="0"/>
              </a:rPr>
              <a:t>Tier 2 Instruction: </a:t>
            </a:r>
            <a:r>
              <a:rPr lang="en-US" sz="1000" dirty="0">
                <a:latin typeface="Arial" charset="0"/>
              </a:rPr>
              <a:t>Students receive Double Dose Fundations lesson which involves targeted Fundations activities in small groups up to 30 minutes 3-5 times a week. </a:t>
            </a:r>
          </a:p>
          <a:p>
            <a:pPr>
              <a:spcBef>
                <a:spcPct val="0"/>
              </a:spcBef>
            </a:pPr>
            <a:endParaRPr lang="en-US" sz="1000" dirty="0">
              <a:latin typeface="Arial" charset="0"/>
            </a:endParaRPr>
          </a:p>
          <a:p>
            <a:pPr>
              <a:spcBef>
                <a:spcPct val="0"/>
              </a:spcBef>
            </a:pPr>
            <a:r>
              <a:rPr lang="en-US" sz="1000" dirty="0">
                <a:latin typeface="Arial" charset="0"/>
              </a:rPr>
              <a:t>So, those students in Tier 2 are receiving the Fundations daily lesson plan with the whole class, AND additional Fundations instruction in small groups.</a:t>
            </a:r>
          </a:p>
          <a:p>
            <a:pPr>
              <a:spcBef>
                <a:spcPct val="0"/>
              </a:spcBef>
            </a:pPr>
            <a:endParaRPr lang="en-US" sz="1000" dirty="0">
              <a:latin typeface="Arial" charset="0"/>
            </a:endParaRPr>
          </a:p>
          <a:p>
            <a:pPr>
              <a:spcBef>
                <a:spcPct val="0"/>
              </a:spcBef>
            </a:pPr>
            <a:r>
              <a:rPr lang="en-US" sz="1000" dirty="0">
                <a:latin typeface="Arial" charset="0"/>
              </a:rPr>
              <a:t>If students in Tier 2 do not respond to the double dose intervention, a more complete diagnostic assessment would be conducted to determine what instruction is required.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First 100 high frequency words.</a:t>
            </a:r>
          </a:p>
          <a:p>
            <a:pPr>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F0A88A-B862-F64C-B76F-F23ECFCAE8E3}" type="slidenum">
              <a:rPr lang="en-US" sz="1200"/>
              <a:pPr eaLnBrk="1" hangingPunct="1"/>
              <a:t>17</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First 100 high frequency words.</a:t>
            </a:r>
          </a:p>
          <a:p>
            <a:pPr>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D7D58E3-E6E5-6B43-8BA3-D332ECDED4FB}" type="slidenum">
              <a:rPr lang="en-US" sz="1200"/>
              <a:pPr eaLnBrk="1" hangingPunct="1"/>
              <a:t>18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First 100 high frequency words.</a:t>
            </a:r>
          </a:p>
          <a:p>
            <a:pPr>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A78DD4C-67BA-524A-ACF8-1D1747DD9843}" type="slidenum">
              <a:rPr lang="en-US" sz="1200"/>
              <a:pPr eaLnBrk="1" hangingPunct="1"/>
              <a:t>19</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First 100 high frequency words.</a:t>
            </a:r>
          </a:p>
          <a:p>
            <a:pPr>
              <a:spcBef>
                <a:spcPct val="0"/>
              </a:spcBef>
            </a:pPr>
            <a:endParaRPr lang="en-US" dirty="0">
              <a:latin typeface="Calibri" charset="0"/>
            </a:endParaRPr>
          </a:p>
        </p:txBody>
      </p:sp>
      <p:sp>
        <p:nvSpPr>
          <p:cNvPr id="4096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A66FA4-C35B-AB43-A711-5D077E7D9664}" type="slidenum">
              <a:rPr lang="en-US" sz="1200"/>
              <a:pPr eaLnBrk="1" hangingPunct="1"/>
              <a:t>20</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971550"/>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6" name="Shape 16"/>
          <p:cNvSpPr txBox="1">
            <a:spLocks noGrp="1"/>
          </p:cNvSpPr>
          <p:nvPr>
            <p:ph type="ctrTitle"/>
          </p:nvPr>
        </p:nvSpPr>
        <p:spPr>
          <a:xfrm>
            <a:off x="685800" y="1583342"/>
            <a:ext cx="7772400" cy="1159799"/>
          </a:xfrm>
          <a:prstGeom prst="rect">
            <a:avLst/>
          </a:prstGeom>
        </p:spPr>
        <p:txBody>
          <a:bodyPr lIns="91425" tIns="91425" rIns="91425" bIns="91425" anchor="ctr"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7">
            <a:alphaModFix/>
          </a:blip>
          <a:srcRect/>
          <a:stretch/>
        </p:blipFill>
        <p:spPr>
          <a:xfrm>
            <a:off x="7978775" y="4286250"/>
            <a:ext cx="742800" cy="742800"/>
          </a:xfrm>
          <a:prstGeom prst="rect">
            <a:avLst/>
          </a:prstGeom>
          <a:noFill/>
          <a:ln>
            <a:noFill/>
          </a:ln>
        </p:spPr>
      </p:pic>
      <p:sp>
        <p:nvSpPr>
          <p:cNvPr id="6" name="Shape 6"/>
          <p:cNvSpPr txBox="1"/>
          <p:nvPr/>
        </p:nvSpPr>
        <p:spPr>
          <a:xfrm>
            <a:off x="0" y="0"/>
            <a:ext cx="9144000" cy="571500"/>
          </a:xfrm>
          <a:prstGeom prst="rect">
            <a:avLst/>
          </a:prstGeom>
          <a:solidFill>
            <a:srgbClr val="17375E"/>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7" name="Shape 7"/>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9" name="Shape 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 name="Shape 1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vicki.king@arkansas.gov"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kansased.org/public/userfiles/Learning_Services/Dyslexia/Arkansas_Rapid_Naming_Screene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rkansased.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hyperlink" Target="http://ncld.org/parents-child-disabilities/ld-testing/testing-for-dyslexia" TargetMode="External"/><Relationship Id="rId4" Type="http://schemas.openxmlformats.org/officeDocument/2006/relationships/hyperlink" Target="http://www.interdys.org/ewebeditpro5/upload/TestingandEvaluation.pdf" TargetMode="Externa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1855787"/>
            <a:ext cx="7772400" cy="1431899"/>
          </a:xfrm>
          <a:prstGeom prst="rect">
            <a:avLst/>
          </a:prstGeom>
        </p:spPr>
        <p:txBody>
          <a:bodyPr lIns="91425" tIns="91425" rIns="91425" bIns="91425" anchor="ctr" anchorCtr="0">
            <a:noAutofit/>
          </a:bodyPr>
          <a:lstStyle/>
          <a:p>
            <a:pPr lvl="0" rtl="0">
              <a:spcBef>
                <a:spcPts val="0"/>
              </a:spcBef>
              <a:buClr>
                <a:schemeClr val="dk1"/>
              </a:buClr>
              <a:buSzPct val="36666"/>
              <a:buFont typeface="Arial"/>
              <a:buNone/>
            </a:pPr>
            <a:r>
              <a:rPr lang="en" sz="3000">
                <a:solidFill>
                  <a:srgbClr val="000000"/>
                </a:solidFill>
              </a:rPr>
              <a:t>ACT 1294 of 2013</a:t>
            </a:r>
          </a:p>
          <a:p>
            <a:pPr rtl="0">
              <a:spcBef>
                <a:spcPts val="0"/>
              </a:spcBef>
              <a:buNone/>
            </a:pPr>
            <a:r>
              <a:rPr lang="en" sz="2400" b="0">
                <a:solidFill>
                  <a:srgbClr val="000000"/>
                </a:solidFill>
              </a:rPr>
              <a:t>A.C.A. § 6-41-601, Title 6, Subtitle 3, et al.</a:t>
            </a:r>
          </a:p>
        </p:txBody>
      </p:sp>
      <p:sp>
        <p:nvSpPr>
          <p:cNvPr id="27" name="Shape 27"/>
          <p:cNvSpPr txBox="1">
            <a:spLocks noGrp="1"/>
          </p:cNvSpPr>
          <p:nvPr>
            <p:ph type="subTitle" idx="1"/>
          </p:nvPr>
        </p:nvSpPr>
        <p:spPr>
          <a:xfrm>
            <a:off x="685800" y="759350"/>
            <a:ext cx="7772400" cy="1232400"/>
          </a:xfrm>
          <a:prstGeom prst="rect">
            <a:avLst/>
          </a:prstGeom>
          <a:ln>
            <a:noFill/>
          </a:ln>
        </p:spPr>
        <p:txBody>
          <a:bodyPr lIns="91425" tIns="91425" rIns="91425" bIns="91425" anchor="t" anchorCtr="0">
            <a:noAutofit/>
          </a:bodyPr>
          <a:lstStyle/>
          <a:p>
            <a:pPr>
              <a:spcBef>
                <a:spcPts val="0"/>
              </a:spcBef>
              <a:buNone/>
            </a:pPr>
            <a:r>
              <a:rPr lang="en" sz="3200" b="1">
                <a:solidFill>
                  <a:srgbClr val="000000"/>
                </a:solidFill>
              </a:rPr>
              <a:t>Meeting the Needs of Children with Dyslexia in Public Schools</a:t>
            </a:r>
          </a:p>
        </p:txBody>
      </p:sp>
      <p:sp>
        <p:nvSpPr>
          <p:cNvPr id="28" name="Shape 28"/>
          <p:cNvSpPr txBox="1"/>
          <p:nvPr/>
        </p:nvSpPr>
        <p:spPr>
          <a:xfrm>
            <a:off x="1649700" y="3164425"/>
            <a:ext cx="5844599" cy="1328700"/>
          </a:xfrm>
          <a:prstGeom prst="rect">
            <a:avLst/>
          </a:prstGeom>
          <a:noFill/>
          <a:ln>
            <a:noFill/>
          </a:ln>
        </p:spPr>
        <p:txBody>
          <a:bodyPr lIns="91425" tIns="91425" rIns="91425" bIns="91425" anchor="t" anchorCtr="0">
            <a:noAutofit/>
          </a:bodyPr>
          <a:lstStyle/>
          <a:p>
            <a:pPr algn="l" rtl="0">
              <a:spcBef>
                <a:spcPts val="0"/>
              </a:spcBef>
              <a:buNone/>
            </a:pPr>
            <a:endParaRPr/>
          </a:p>
          <a:p>
            <a:pPr algn="ctr" rtl="0">
              <a:spcBef>
                <a:spcPts val="0"/>
              </a:spcBef>
              <a:buNone/>
            </a:pPr>
            <a:r>
              <a:rPr lang="en"/>
              <a:t>Vicki King, M.Ed., CALT, QI</a:t>
            </a:r>
          </a:p>
          <a:p>
            <a:pPr algn="ctr" rtl="0">
              <a:spcBef>
                <a:spcPts val="0"/>
              </a:spcBef>
              <a:buNone/>
            </a:pPr>
            <a:r>
              <a:rPr lang="en"/>
              <a:t>Arkansas Department of Education </a:t>
            </a:r>
          </a:p>
          <a:p>
            <a:pPr algn="ctr" rtl="0">
              <a:spcBef>
                <a:spcPts val="0"/>
              </a:spcBef>
              <a:buNone/>
            </a:pPr>
            <a:r>
              <a:rPr lang="en"/>
              <a:t>Dyslexia Specialist</a:t>
            </a:r>
          </a:p>
          <a:p>
            <a:pPr algn="ctr" rtl="0">
              <a:spcBef>
                <a:spcPts val="0"/>
              </a:spcBef>
              <a:buNone/>
            </a:pPr>
            <a:r>
              <a:rPr lang="en" u="sng">
                <a:solidFill>
                  <a:schemeClr val="hlink"/>
                </a:solidFill>
                <a:hlinkClick r:id="rId4"/>
              </a:rPr>
              <a:t>vicki.king@arkansas.gov</a:t>
            </a:r>
          </a:p>
          <a:p>
            <a:pPr algn="ctr">
              <a:spcBef>
                <a:spcPts val="0"/>
              </a:spcBef>
              <a:buNone/>
            </a:pPr>
            <a:r>
              <a:rPr lang="en"/>
              <a:t>(501)682-3213</a:t>
            </a:r>
          </a:p>
        </p:txBody>
      </p:sp>
      <p:sp>
        <p:nvSpPr>
          <p:cNvPr id="29" name="Shape 29"/>
          <p:cNvSpPr txBox="1"/>
          <p:nvPr/>
        </p:nvSpPr>
        <p:spPr>
          <a:xfrm>
            <a:off x="490800" y="4004875"/>
            <a:ext cx="2395199" cy="10208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04801" y="1745568"/>
            <a:ext cx="8381999" cy="3232199"/>
          </a:xfrm>
          <a:prstGeom prst="rect">
            <a:avLst/>
          </a:prstGeom>
        </p:spPr>
        <p:txBody>
          <a:bodyPr lIns="91425" tIns="91425" rIns="91425" bIns="91425" anchor="t" anchorCtr="0">
            <a:noAutofit/>
          </a:bodyPr>
          <a:lstStyle/>
          <a:p>
            <a:pPr rtl="0">
              <a:spcBef>
                <a:spcPts val="0"/>
              </a:spcBef>
              <a:buNone/>
            </a:pPr>
            <a:r>
              <a:rPr lang="en-US" sz="2800" dirty="0" smtClean="0"/>
              <a:t>“</a:t>
            </a:r>
            <a:r>
              <a:rPr lang="en-US" sz="2800" b="1" dirty="0" smtClean="0"/>
              <a:t>Dyslexia therapy</a:t>
            </a:r>
            <a:r>
              <a:rPr lang="en-US" sz="2800" dirty="0" smtClean="0"/>
              <a:t>” means an appropriate specialized instructional program that is:</a:t>
            </a:r>
          </a:p>
          <a:p>
            <a:pPr rtl="0">
              <a:spcBef>
                <a:spcPts val="0"/>
              </a:spcBef>
              <a:buNone/>
            </a:pPr>
            <a:r>
              <a:rPr lang="en-US" sz="2800" dirty="0" smtClean="0"/>
              <a:t> </a:t>
            </a:r>
          </a:p>
          <a:p>
            <a:r>
              <a:rPr lang="en-US" sz="2800" dirty="0" smtClean="0"/>
              <a:t>Delivered by a dyslexia therapist</a:t>
            </a:r>
          </a:p>
          <a:p>
            <a:r>
              <a:rPr lang="en-US" sz="2800" dirty="0" smtClean="0"/>
              <a:t>Systematic, multisensory and research-based</a:t>
            </a:r>
          </a:p>
          <a:p>
            <a:r>
              <a:rPr lang="en-US" sz="2800" dirty="0" smtClean="0"/>
              <a:t>Offered in a small group setting</a:t>
            </a:r>
            <a:endParaRPr sz="2800" dirty="0"/>
          </a:p>
          <a:p>
            <a:pPr lvl="0" rtl="0">
              <a:spcBef>
                <a:spcPts val="0"/>
              </a:spcBef>
              <a:buNone/>
            </a:pPr>
            <a:endParaRPr sz="2000" dirty="0"/>
          </a:p>
          <a:p>
            <a:pPr lvl="0" rtl="0">
              <a:spcBef>
                <a:spcPts val="0"/>
              </a:spcBef>
              <a:buNone/>
            </a:pPr>
            <a:endParaRPr sz="2400" dirty="0"/>
          </a:p>
          <a:p>
            <a:pPr>
              <a:spcBef>
                <a:spcPts val="0"/>
              </a:spcBef>
              <a:buNone/>
            </a:pPr>
            <a:endParaRPr sz="2400" dirty="0"/>
          </a:p>
        </p:txBody>
      </p:sp>
      <p:sp>
        <p:nvSpPr>
          <p:cNvPr id="3" name="TextBox 2"/>
          <p:cNvSpPr txBox="1"/>
          <p:nvPr/>
        </p:nvSpPr>
        <p:spPr>
          <a:xfrm>
            <a:off x="669115" y="710155"/>
            <a:ext cx="7892823" cy="584776"/>
          </a:xfrm>
          <a:prstGeom prst="rect">
            <a:avLst/>
          </a:prstGeom>
          <a:noFill/>
        </p:spPr>
        <p:txBody>
          <a:bodyPr wrap="square" rtlCol="0">
            <a:spAutoFit/>
          </a:bodyPr>
          <a:lstStyle/>
          <a:p>
            <a:r>
              <a:rPr lang="en-US" dirty="0" smtClean="0"/>
              <a:t>	</a:t>
            </a:r>
            <a:r>
              <a:rPr lang="en" sz="3200" b="1" dirty="0" smtClean="0"/>
              <a:t>A.C.A</a:t>
            </a:r>
            <a:r>
              <a:rPr lang="en" sz="3200" b="1" dirty="0"/>
              <a:t>. § </a:t>
            </a:r>
            <a:r>
              <a:rPr lang="en" sz="3200" b="1" dirty="0" smtClean="0"/>
              <a:t>6-41-602</a:t>
            </a:r>
            <a:r>
              <a:rPr lang="en-US" sz="3200" b="1" dirty="0" smtClean="0"/>
              <a:t> Definitions</a:t>
            </a:r>
            <a:endParaRPr lang="en-US" sz="3200" b="1" dirty="0"/>
          </a:p>
        </p:txBody>
      </p:sp>
    </p:spTree>
    <p:extLst>
      <p:ext uri="{BB962C8B-B14F-4D97-AF65-F5344CB8AC3E}">
        <p14:creationId xmlns:p14="http://schemas.microsoft.com/office/powerpoint/2010/main" val="5746195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42950"/>
            <a:ext cx="8229600" cy="838200"/>
          </a:xfrm>
        </p:spPr>
        <p:txBody>
          <a:bodyPr/>
          <a:lstStyle/>
          <a:p>
            <a:r>
              <a:rPr lang="en-US" sz="3200" b="1" dirty="0">
                <a:latin typeface="Calibri" charset="0"/>
              </a:rPr>
              <a:t/>
            </a:r>
            <a:br>
              <a:rPr lang="en-US" sz="3200" b="1" dirty="0">
                <a:latin typeface="Calibri" charset="0"/>
              </a:rPr>
            </a:br>
            <a:r>
              <a:rPr lang="en" sz="3200" b="1" dirty="0"/>
              <a:t>A.C.A. </a:t>
            </a:r>
            <a:r>
              <a:rPr lang="en" sz="3200" b="1" dirty="0" smtClean="0"/>
              <a:t>§</a:t>
            </a:r>
            <a:r>
              <a:rPr lang="en-US" sz="3200" b="1" dirty="0" smtClean="0"/>
              <a:t> </a:t>
            </a:r>
            <a:r>
              <a:rPr lang="en-US" sz="3200" b="1" dirty="0" smtClean="0">
                <a:latin typeface="Calibri" charset="0"/>
              </a:rPr>
              <a:t>6</a:t>
            </a:r>
            <a:r>
              <a:rPr lang="en-US" sz="3200" b="1" dirty="0">
                <a:latin typeface="Calibri" charset="0"/>
              </a:rPr>
              <a:t>-41-603 Required Screening and Intervention</a:t>
            </a:r>
            <a:br>
              <a:rPr lang="en-US" sz="3200" b="1" dirty="0">
                <a:latin typeface="Calibri" charset="0"/>
              </a:rPr>
            </a:br>
            <a:endParaRPr lang="en-US" sz="3200" b="1" dirty="0">
              <a:latin typeface="Calibri" charset="0"/>
            </a:endParaRPr>
          </a:p>
        </p:txBody>
      </p:sp>
      <p:sp>
        <p:nvSpPr>
          <p:cNvPr id="3" name="TextBox 2"/>
          <p:cNvSpPr txBox="1"/>
          <p:nvPr/>
        </p:nvSpPr>
        <p:spPr>
          <a:xfrm>
            <a:off x="609599" y="1733550"/>
            <a:ext cx="8298705" cy="3477875"/>
          </a:xfrm>
          <a:prstGeom prst="rect">
            <a:avLst/>
          </a:prstGeom>
          <a:noFill/>
        </p:spPr>
        <p:txBody>
          <a:bodyPr wrap="square">
            <a:spAutoFit/>
          </a:bodyPr>
          <a:lstStyle/>
          <a:p>
            <a:pPr>
              <a:spcBef>
                <a:spcPts val="0"/>
              </a:spcBef>
              <a:defRPr/>
            </a:pPr>
            <a:r>
              <a:rPr lang="en" sz="2400" b="1" dirty="0">
                <a:solidFill>
                  <a:schemeClr val="dk1"/>
                </a:solidFill>
              </a:rPr>
              <a:t>Level 1: Universal Screener</a:t>
            </a:r>
            <a:endParaRPr lang="en-US" sz="2400" b="1" dirty="0">
              <a:solidFill>
                <a:schemeClr val="dk1"/>
              </a:solidFill>
            </a:endParaRPr>
          </a:p>
          <a:p>
            <a:pPr>
              <a:spcBef>
                <a:spcPts val="0"/>
              </a:spcBef>
              <a:defRPr/>
            </a:pPr>
            <a:endParaRPr lang="en-US" sz="1600" b="1" dirty="0">
              <a:solidFill>
                <a:schemeClr val="dk1"/>
              </a:solidFill>
            </a:endParaRPr>
          </a:p>
          <a:p>
            <a:pPr>
              <a:spcBef>
                <a:spcPts val="0"/>
              </a:spcBef>
              <a:defRPr/>
            </a:pPr>
            <a:r>
              <a:rPr lang="en-US" sz="2400" b="1" dirty="0">
                <a:solidFill>
                  <a:schemeClr val="dk1"/>
                </a:solidFill>
              </a:rPr>
              <a:t>Who is screened</a:t>
            </a:r>
            <a:r>
              <a:rPr lang="en-US" sz="2400" b="1" dirty="0" smtClean="0">
                <a:solidFill>
                  <a:schemeClr val="dk1"/>
                </a:solidFill>
              </a:rPr>
              <a:t>?</a:t>
            </a:r>
          </a:p>
          <a:p>
            <a:pPr>
              <a:spcBef>
                <a:spcPts val="0"/>
              </a:spcBef>
              <a:defRPr/>
            </a:pPr>
            <a:endParaRPr lang="en-US" sz="1600" b="1" dirty="0">
              <a:solidFill>
                <a:schemeClr val="dk1"/>
              </a:solidFill>
            </a:endParaRPr>
          </a:p>
          <a:p>
            <a:pPr marL="285750" indent="-285750">
              <a:spcBef>
                <a:spcPts val="0"/>
              </a:spcBef>
              <a:buFont typeface="Arial"/>
              <a:buChar char="•"/>
              <a:defRPr/>
            </a:pPr>
            <a:r>
              <a:rPr lang="en-US" sz="2400" b="1" dirty="0">
                <a:solidFill>
                  <a:schemeClr val="dk1"/>
                </a:solidFill>
              </a:rPr>
              <a:t>ALL</a:t>
            </a:r>
            <a:r>
              <a:rPr lang="en-US" sz="2400" dirty="0">
                <a:solidFill>
                  <a:schemeClr val="dk1"/>
                </a:solidFill>
              </a:rPr>
              <a:t> K-2 </a:t>
            </a:r>
            <a:r>
              <a:rPr lang="en-US" sz="2400" dirty="0" smtClean="0">
                <a:solidFill>
                  <a:schemeClr val="dk1"/>
                </a:solidFill>
              </a:rPr>
              <a:t>students</a:t>
            </a:r>
          </a:p>
          <a:p>
            <a:pPr lvl="5">
              <a:defRPr/>
            </a:pPr>
            <a:r>
              <a:rPr lang="en-US" sz="2400" dirty="0">
                <a:solidFill>
                  <a:schemeClr val="dk1"/>
                </a:solidFill>
              </a:rPr>
              <a:t> </a:t>
            </a:r>
            <a:r>
              <a:rPr lang="en-US" sz="2400" dirty="0" smtClean="0">
                <a:solidFill>
                  <a:schemeClr val="dk1"/>
                </a:solidFill>
              </a:rPr>
              <a:t>       -This includes transfers from other districts and states</a:t>
            </a:r>
          </a:p>
          <a:p>
            <a:pPr lvl="5">
              <a:defRPr/>
            </a:pPr>
            <a:endParaRPr lang="en-US" sz="1600" dirty="0">
              <a:solidFill>
                <a:schemeClr val="dk1"/>
              </a:solidFill>
            </a:endParaRPr>
          </a:p>
          <a:p>
            <a:pPr marL="285750" indent="-285750">
              <a:spcBef>
                <a:spcPts val="0"/>
              </a:spcBef>
              <a:buFont typeface="Arial"/>
              <a:buChar char="•"/>
              <a:defRPr/>
            </a:pPr>
            <a:r>
              <a:rPr lang="en-US" sz="2400" b="1" dirty="0">
                <a:solidFill>
                  <a:schemeClr val="dk1"/>
                </a:solidFill>
              </a:rPr>
              <a:t>Any</a:t>
            </a:r>
            <a:r>
              <a:rPr lang="en-US" sz="2400" dirty="0">
                <a:solidFill>
                  <a:schemeClr val="dk1"/>
                </a:solidFill>
              </a:rPr>
              <a:t> student in grades 3 -12 experiencing difficulty as noted by a classroom teacher</a:t>
            </a:r>
          </a:p>
          <a:p>
            <a:pPr>
              <a:spcBef>
                <a:spcPts val="0"/>
              </a:spcBef>
              <a:defRPr/>
            </a:pPr>
            <a:endParaRPr lang="en-US" sz="2000" dirty="0">
              <a:solidFill>
                <a:schemeClr val="dk1"/>
              </a:solidFill>
            </a:endParaRPr>
          </a:p>
        </p:txBody>
      </p:sp>
    </p:spTree>
    <p:extLst>
      <p:ext uri="{BB962C8B-B14F-4D97-AF65-F5344CB8AC3E}">
        <p14:creationId xmlns:p14="http://schemas.microsoft.com/office/powerpoint/2010/main" val="24992144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9705" y="2204934"/>
            <a:ext cx="7772400" cy="1971453"/>
          </a:xfrm>
        </p:spPr>
        <p:txBody>
          <a:bodyPr/>
          <a:lstStyle/>
          <a:p>
            <a:pPr algn="l"/>
            <a:r>
              <a:rPr lang="en-US" sz="2400" b="1" dirty="0" smtClean="0">
                <a:solidFill>
                  <a:srgbClr val="000000"/>
                </a:solidFill>
              </a:rPr>
              <a:t>Are there exemptions to the screening?</a:t>
            </a:r>
          </a:p>
          <a:p>
            <a:pPr algn="l"/>
            <a:endParaRPr lang="en-US" sz="2400" dirty="0">
              <a:solidFill>
                <a:srgbClr val="000000"/>
              </a:solidFill>
            </a:endParaRPr>
          </a:p>
          <a:p>
            <a:pPr marL="660400" indent="-457200" algn="l">
              <a:buAutoNum type="arabicPeriod"/>
            </a:pPr>
            <a:r>
              <a:rPr lang="en-US" sz="2400" dirty="0" smtClean="0">
                <a:solidFill>
                  <a:srgbClr val="000000"/>
                </a:solidFill>
              </a:rPr>
              <a:t>Students with an existing diagnosis of dyslexia.</a:t>
            </a:r>
            <a:endParaRPr lang="en-US" sz="2400" dirty="0">
              <a:solidFill>
                <a:srgbClr val="000000"/>
              </a:solidFill>
            </a:endParaRPr>
          </a:p>
          <a:p>
            <a:pPr marL="660400" indent="-457200" algn="l">
              <a:buAutoNum type="arabicPeriod"/>
            </a:pPr>
            <a:r>
              <a:rPr lang="en-US" sz="2400" dirty="0" smtClean="0">
                <a:solidFill>
                  <a:srgbClr val="000000"/>
                </a:solidFill>
              </a:rPr>
              <a:t>Students with a sensory impairment.</a:t>
            </a:r>
          </a:p>
          <a:p>
            <a:pPr algn="l"/>
            <a:endParaRPr lang="en-US" sz="2400" dirty="0">
              <a:solidFill>
                <a:srgbClr val="000000"/>
              </a:solidFill>
            </a:endParaRPr>
          </a:p>
          <a:p>
            <a:pPr algn="l"/>
            <a:endParaRPr lang="en-US" sz="2400" dirty="0">
              <a:solidFill>
                <a:srgbClr val="000000"/>
              </a:solidFill>
            </a:endParaRPr>
          </a:p>
        </p:txBody>
      </p:sp>
      <p:sp>
        <p:nvSpPr>
          <p:cNvPr id="3" name="Title 2"/>
          <p:cNvSpPr>
            <a:spLocks noGrp="1"/>
          </p:cNvSpPr>
          <p:nvPr>
            <p:ph type="ctrTitle"/>
          </p:nvPr>
        </p:nvSpPr>
        <p:spPr>
          <a:xfrm>
            <a:off x="659705" y="621041"/>
            <a:ext cx="7772400" cy="1159799"/>
          </a:xfrm>
        </p:spPr>
        <p:txBody>
          <a:bodyPr/>
          <a:lstStyle/>
          <a:p>
            <a:r>
              <a:rPr lang="en" sz="3200" b="1" dirty="0"/>
              <a:t>A.C.A. §</a:t>
            </a:r>
            <a:r>
              <a:rPr lang="en-US" sz="3200" b="1" dirty="0"/>
              <a:t> </a:t>
            </a:r>
            <a:r>
              <a:rPr lang="en-US" sz="3200" b="1" dirty="0">
                <a:latin typeface="Calibri" charset="0"/>
              </a:rPr>
              <a:t>6-41-603 Required Screening and Intervention</a:t>
            </a:r>
            <a:endParaRPr lang="en-US" sz="3200" dirty="0"/>
          </a:p>
        </p:txBody>
      </p:sp>
    </p:spTree>
    <p:extLst>
      <p:ext uri="{BB962C8B-B14F-4D97-AF65-F5344CB8AC3E}">
        <p14:creationId xmlns:p14="http://schemas.microsoft.com/office/powerpoint/2010/main" val="2693703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356"/>
            <a:ext cx="7772400" cy="750595"/>
          </a:xfrm>
        </p:spPr>
        <p:txBody>
          <a:bodyPr/>
          <a:lstStyle/>
          <a:p>
            <a:pPr algn="l"/>
            <a:r>
              <a:rPr lang="en-US" sz="2800" b="1" dirty="0" smtClean="0">
                <a:solidFill>
                  <a:srgbClr val="000000"/>
                </a:solidFill>
                <a:latin typeface="Calibri" charset="0"/>
              </a:rPr>
              <a:t>What is the designated screening tool?</a:t>
            </a:r>
          </a:p>
          <a:p>
            <a:pPr algn="l"/>
            <a:r>
              <a:rPr lang="en-US" sz="2800" dirty="0" smtClean="0">
                <a:solidFill>
                  <a:srgbClr val="000000"/>
                </a:solidFill>
                <a:latin typeface="Calibri" charset="0"/>
              </a:rPr>
              <a:t> </a:t>
            </a:r>
          </a:p>
          <a:p>
            <a:pPr algn="l"/>
            <a:r>
              <a:rPr lang="en-US" sz="2800" dirty="0" smtClean="0">
                <a:solidFill>
                  <a:srgbClr val="000000"/>
                </a:solidFill>
                <a:latin typeface="Calibri" charset="0"/>
              </a:rPr>
              <a:t>	The </a:t>
            </a:r>
            <a:r>
              <a:rPr lang="en-US" sz="2800" dirty="0">
                <a:solidFill>
                  <a:srgbClr val="000000"/>
                </a:solidFill>
                <a:latin typeface="Calibri" charset="0"/>
              </a:rPr>
              <a:t>Arkansas Department of Education shall </a:t>
            </a:r>
            <a:r>
              <a:rPr lang="en-US" sz="2800" dirty="0" smtClean="0">
                <a:solidFill>
                  <a:srgbClr val="000000"/>
                </a:solidFill>
                <a:latin typeface="Calibri" charset="0"/>
              </a:rPr>
              <a:t>adopt rules </a:t>
            </a:r>
            <a:r>
              <a:rPr lang="en-US" sz="2800" dirty="0">
                <a:solidFill>
                  <a:srgbClr val="000000"/>
                </a:solidFill>
                <a:latin typeface="Calibri" charset="0"/>
              </a:rPr>
              <a:t>to ensure that students will be screened using </a:t>
            </a:r>
            <a:r>
              <a:rPr lang="en-US" sz="2800" b="1" dirty="0" smtClean="0">
                <a:solidFill>
                  <a:srgbClr val="000000"/>
                </a:solidFill>
                <a:latin typeface="Calibri" charset="0"/>
              </a:rPr>
              <a:t>DIBELS.</a:t>
            </a:r>
            <a:r>
              <a:rPr lang="en-US" sz="2800" dirty="0" smtClean="0">
                <a:solidFill>
                  <a:srgbClr val="000000"/>
                </a:solidFill>
                <a:latin typeface="Calibri" charset="0"/>
              </a:rPr>
              <a:t> </a:t>
            </a:r>
            <a:endParaRPr lang="en-US" sz="2800" dirty="0">
              <a:solidFill>
                <a:srgbClr val="000000"/>
              </a:solidFill>
            </a:endParaRPr>
          </a:p>
        </p:txBody>
      </p:sp>
      <p:sp>
        <p:nvSpPr>
          <p:cNvPr id="3" name="Title 2"/>
          <p:cNvSpPr>
            <a:spLocks noGrp="1"/>
          </p:cNvSpPr>
          <p:nvPr>
            <p:ph type="ctrTitle"/>
          </p:nvPr>
        </p:nvSpPr>
        <p:spPr>
          <a:xfrm>
            <a:off x="685800" y="563303"/>
            <a:ext cx="7772400" cy="1159799"/>
          </a:xfrm>
        </p:spPr>
        <p:txBody>
          <a:bodyPr/>
          <a:lstStyle/>
          <a:p>
            <a:r>
              <a:rPr lang="en" sz="3200" b="1" dirty="0"/>
              <a:t>A.C.A. §</a:t>
            </a:r>
            <a:r>
              <a:rPr lang="en-US" sz="3200" b="1" dirty="0"/>
              <a:t> </a:t>
            </a:r>
            <a:r>
              <a:rPr lang="en-US" sz="3200" b="1" dirty="0">
                <a:latin typeface="Calibri" charset="0"/>
              </a:rPr>
              <a:t>6-41-603 Required Screening and Intervention</a:t>
            </a:r>
            <a:endParaRPr lang="en-US" sz="3200" dirty="0"/>
          </a:p>
        </p:txBody>
      </p:sp>
    </p:spTree>
    <p:extLst>
      <p:ext uri="{BB962C8B-B14F-4D97-AF65-F5344CB8AC3E}">
        <p14:creationId xmlns:p14="http://schemas.microsoft.com/office/powerpoint/2010/main" val="35680229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742950"/>
            <a:ext cx="8229600" cy="838200"/>
          </a:xfrm>
        </p:spPr>
        <p:txBody>
          <a:bodyPr/>
          <a:lstStyle/>
          <a:p>
            <a:r>
              <a:rPr lang="en-US" sz="3200" b="1" dirty="0">
                <a:latin typeface="Calibri" charset="0"/>
              </a:rPr>
              <a:t/>
            </a:r>
            <a:br>
              <a:rPr lang="en-US" sz="3200" b="1" dirty="0">
                <a:latin typeface="Calibri" charset="0"/>
              </a:rPr>
            </a:br>
            <a:r>
              <a:rPr lang="en" sz="3200" b="1" dirty="0"/>
              <a:t>A.C.A. §</a:t>
            </a:r>
            <a:r>
              <a:rPr lang="en-US" sz="3200" b="1" dirty="0"/>
              <a:t> </a:t>
            </a:r>
            <a:r>
              <a:rPr lang="en-US" sz="3200" b="1" dirty="0" smtClean="0">
                <a:latin typeface="Calibri" charset="0"/>
              </a:rPr>
              <a:t>6</a:t>
            </a:r>
            <a:r>
              <a:rPr lang="en-US" sz="3200" b="1" dirty="0">
                <a:latin typeface="Calibri" charset="0"/>
              </a:rPr>
              <a:t>-41-603 Required Screening and Intervention</a:t>
            </a:r>
            <a:br>
              <a:rPr lang="en-US" sz="3200" b="1" dirty="0">
                <a:latin typeface="Calibri" charset="0"/>
              </a:rPr>
            </a:br>
            <a:endParaRPr lang="en-US" sz="3200" b="1" dirty="0">
              <a:latin typeface="Calibri" charset="0"/>
            </a:endParaRPr>
          </a:p>
        </p:txBody>
      </p:sp>
      <p:sp>
        <p:nvSpPr>
          <p:cNvPr id="3" name="TextBox 2"/>
          <p:cNvSpPr txBox="1"/>
          <p:nvPr/>
        </p:nvSpPr>
        <p:spPr>
          <a:xfrm>
            <a:off x="609600" y="1733550"/>
            <a:ext cx="7924800" cy="3262431"/>
          </a:xfrm>
          <a:prstGeom prst="rect">
            <a:avLst/>
          </a:prstGeom>
          <a:noFill/>
        </p:spPr>
        <p:txBody>
          <a:bodyPr>
            <a:spAutoFit/>
          </a:bodyPr>
          <a:lstStyle/>
          <a:p>
            <a:pPr>
              <a:spcBef>
                <a:spcPts val="0"/>
              </a:spcBef>
              <a:defRPr/>
            </a:pPr>
            <a:r>
              <a:rPr lang="en-US" sz="2200" b="1" dirty="0" smtClean="0">
                <a:solidFill>
                  <a:schemeClr val="dk1"/>
                </a:solidFill>
              </a:rPr>
              <a:t>What </a:t>
            </a:r>
            <a:r>
              <a:rPr lang="en-US" sz="2200" b="1" dirty="0">
                <a:solidFill>
                  <a:schemeClr val="dk1"/>
                </a:solidFill>
              </a:rPr>
              <a:t>areas are to be assessed</a:t>
            </a:r>
            <a:r>
              <a:rPr lang="en-US" sz="2200" b="1" dirty="0" smtClean="0">
                <a:solidFill>
                  <a:schemeClr val="dk1"/>
                </a:solidFill>
              </a:rPr>
              <a:t>?</a:t>
            </a:r>
          </a:p>
          <a:p>
            <a:pPr>
              <a:spcBef>
                <a:spcPts val="0"/>
              </a:spcBef>
              <a:defRPr/>
            </a:pPr>
            <a:endParaRPr lang="en-US" sz="1600" b="1" dirty="0">
              <a:solidFill>
                <a:schemeClr val="dk1"/>
              </a:solidFill>
            </a:endParaRPr>
          </a:p>
          <a:p>
            <a:pPr>
              <a:spcBef>
                <a:spcPts val="0"/>
              </a:spcBef>
              <a:defRPr/>
            </a:pPr>
            <a:r>
              <a:rPr lang="en" sz="2200" dirty="0">
                <a:solidFill>
                  <a:schemeClr val="dk1"/>
                </a:solidFill>
              </a:rPr>
              <a:t>The screening should include:</a:t>
            </a:r>
          </a:p>
          <a:p>
            <a:pPr marL="457200" indent="-361950">
              <a:spcBef>
                <a:spcPts val="0"/>
              </a:spcBef>
              <a:buClr>
                <a:schemeClr val="dk1"/>
              </a:buClr>
              <a:buSzPct val="100000"/>
              <a:buFont typeface="Calibri"/>
              <a:buChar char="•"/>
              <a:defRPr/>
            </a:pPr>
            <a:r>
              <a:rPr lang="en" sz="2200" dirty="0">
                <a:solidFill>
                  <a:schemeClr val="dk1"/>
                </a:solidFill>
              </a:rPr>
              <a:t>Phonological and phonemic awareness;</a:t>
            </a:r>
          </a:p>
          <a:p>
            <a:pPr marL="457200" indent="-361950">
              <a:spcBef>
                <a:spcPts val="0"/>
              </a:spcBef>
              <a:buClr>
                <a:schemeClr val="dk1"/>
              </a:buClr>
              <a:buSzPct val="100000"/>
              <a:buFont typeface="Calibri"/>
              <a:buChar char="•"/>
              <a:defRPr/>
            </a:pPr>
            <a:r>
              <a:rPr lang="en" sz="2200" dirty="0">
                <a:solidFill>
                  <a:schemeClr val="dk1"/>
                </a:solidFill>
              </a:rPr>
              <a:t>Sound symbol recognition;</a:t>
            </a:r>
          </a:p>
          <a:p>
            <a:pPr marL="457200" indent="-361950">
              <a:spcBef>
                <a:spcPts val="0"/>
              </a:spcBef>
              <a:buClr>
                <a:schemeClr val="dk1"/>
              </a:buClr>
              <a:buSzPct val="100000"/>
              <a:buFont typeface="Calibri"/>
              <a:buChar char="•"/>
              <a:defRPr/>
            </a:pPr>
            <a:r>
              <a:rPr lang="en" sz="2200" dirty="0">
                <a:solidFill>
                  <a:schemeClr val="dk1"/>
                </a:solidFill>
              </a:rPr>
              <a:t>Alphabet knowledge;</a:t>
            </a:r>
          </a:p>
          <a:p>
            <a:pPr marL="457200" indent="-361950">
              <a:spcBef>
                <a:spcPts val="0"/>
              </a:spcBef>
              <a:buClr>
                <a:schemeClr val="dk1"/>
              </a:buClr>
              <a:buSzPct val="100000"/>
              <a:buFont typeface="Calibri"/>
              <a:buChar char="•"/>
              <a:defRPr/>
            </a:pPr>
            <a:r>
              <a:rPr lang="en" sz="2200" dirty="0">
                <a:solidFill>
                  <a:schemeClr val="dk1"/>
                </a:solidFill>
              </a:rPr>
              <a:t>Decoding skills;</a:t>
            </a:r>
          </a:p>
          <a:p>
            <a:pPr marL="457200" indent="-361950">
              <a:spcBef>
                <a:spcPts val="0"/>
              </a:spcBef>
              <a:buClr>
                <a:schemeClr val="dk1"/>
              </a:buClr>
              <a:buSzPct val="100000"/>
              <a:buFont typeface="Calibri"/>
              <a:buChar char="•"/>
              <a:defRPr/>
            </a:pPr>
            <a:r>
              <a:rPr lang="en" sz="2200" b="1" dirty="0">
                <a:solidFill>
                  <a:schemeClr val="dk1"/>
                </a:solidFill>
              </a:rPr>
              <a:t>Rapid naming skills; </a:t>
            </a:r>
            <a:r>
              <a:rPr lang="en" sz="2200" dirty="0">
                <a:solidFill>
                  <a:schemeClr val="dk1"/>
                </a:solidFill>
              </a:rPr>
              <a:t>and</a:t>
            </a:r>
          </a:p>
          <a:p>
            <a:pPr marL="457200" indent="-361950">
              <a:spcBef>
                <a:spcPts val="0"/>
              </a:spcBef>
              <a:buClr>
                <a:schemeClr val="dk1"/>
              </a:buClr>
              <a:buSzPct val="100000"/>
              <a:buFont typeface="Calibri"/>
              <a:buChar char="•"/>
              <a:defRPr/>
            </a:pPr>
            <a:r>
              <a:rPr lang="en" sz="2200" b="1" dirty="0">
                <a:solidFill>
                  <a:schemeClr val="dk1"/>
                </a:solidFill>
              </a:rPr>
              <a:t>Encoding.</a:t>
            </a:r>
          </a:p>
          <a:p>
            <a:pPr>
              <a:defRPr/>
            </a:pPr>
            <a:endParaRPr lang="en-US" dirty="0"/>
          </a:p>
        </p:txBody>
      </p:sp>
    </p:spTree>
    <p:extLst>
      <p:ext uri="{BB962C8B-B14F-4D97-AF65-F5344CB8AC3E}">
        <p14:creationId xmlns:p14="http://schemas.microsoft.com/office/powerpoint/2010/main" val="633924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8489" y="1721688"/>
            <a:ext cx="8895510" cy="2985279"/>
          </a:xfrm>
        </p:spPr>
        <p:txBody>
          <a:bodyPr/>
          <a:lstStyle/>
          <a:p>
            <a:pPr algn="l"/>
            <a:r>
              <a:rPr lang="en-US" sz="2800" dirty="0" smtClean="0">
                <a:solidFill>
                  <a:srgbClr val="000000"/>
                </a:solidFill>
              </a:rPr>
              <a:t>Arkansas Rapid Automatized Naming (AR-RAN) </a:t>
            </a:r>
          </a:p>
          <a:p>
            <a:pPr algn="l"/>
            <a:endParaRPr lang="en-US" sz="2400" dirty="0">
              <a:solidFill>
                <a:srgbClr val="000000"/>
              </a:solidFill>
            </a:endParaRPr>
          </a:p>
          <a:p>
            <a:pPr algn="l"/>
            <a:r>
              <a:rPr lang="en-US" sz="2400" dirty="0" smtClean="0">
                <a:solidFill>
                  <a:srgbClr val="000000"/>
                </a:solidFill>
              </a:rPr>
              <a:t>Where can the AR-RAN be found?</a:t>
            </a:r>
          </a:p>
          <a:p>
            <a:pPr algn="l"/>
            <a:endParaRPr lang="en-US" sz="2400" b="1" dirty="0">
              <a:solidFill>
                <a:srgbClr val="000000"/>
              </a:solidFill>
            </a:endParaRPr>
          </a:p>
          <a:p>
            <a:pPr algn="l"/>
            <a:r>
              <a:rPr lang="en-US" sz="2400" b="1" dirty="0">
                <a:solidFill>
                  <a:srgbClr val="000000"/>
                </a:solidFill>
                <a:hlinkClick r:id="rId2"/>
              </a:rPr>
              <a:t>http://www.arkansased.org/public/userfiles/Learning_Services/Dyslexia/</a:t>
            </a:r>
            <a:r>
              <a:rPr lang="en-US" sz="2400" b="1" dirty="0" smtClean="0">
                <a:solidFill>
                  <a:srgbClr val="000000"/>
                </a:solidFill>
                <a:hlinkClick r:id="rId2"/>
              </a:rPr>
              <a:t>Arkansas_Rapid_Naming_Screener.pdf</a:t>
            </a:r>
            <a:endParaRPr lang="en-US" sz="2400" b="1" dirty="0" smtClean="0">
              <a:solidFill>
                <a:srgbClr val="000000"/>
              </a:solidFill>
            </a:endParaRPr>
          </a:p>
          <a:p>
            <a:pPr algn="l"/>
            <a:endParaRPr lang="en-US" sz="2400" b="1" dirty="0" smtClean="0">
              <a:solidFill>
                <a:srgbClr val="000000"/>
              </a:solidFill>
            </a:endParaRPr>
          </a:p>
          <a:p>
            <a:pPr algn="l"/>
            <a:endParaRPr lang="en-US" sz="2400" b="1" dirty="0">
              <a:solidFill>
                <a:srgbClr val="000000"/>
              </a:solidFill>
            </a:endParaRPr>
          </a:p>
          <a:p>
            <a:pPr algn="l"/>
            <a:endParaRPr lang="en-US" sz="2400" b="1" dirty="0" smtClean="0">
              <a:solidFill>
                <a:srgbClr val="000000"/>
              </a:solidFill>
            </a:endParaRPr>
          </a:p>
        </p:txBody>
      </p:sp>
      <p:sp>
        <p:nvSpPr>
          <p:cNvPr id="3" name="Title 2"/>
          <p:cNvSpPr>
            <a:spLocks noGrp="1"/>
          </p:cNvSpPr>
          <p:nvPr>
            <p:ph type="ctrTitle"/>
          </p:nvPr>
        </p:nvSpPr>
        <p:spPr>
          <a:xfrm>
            <a:off x="0" y="561889"/>
            <a:ext cx="9143999" cy="843071"/>
          </a:xfrm>
        </p:spPr>
        <p:txBody>
          <a:bodyPr/>
          <a:lstStyle/>
          <a:p>
            <a:r>
              <a:rPr lang="en-US" sz="3000" b="1" dirty="0" smtClean="0"/>
              <a:t>What is used to measure </a:t>
            </a:r>
            <a:r>
              <a:rPr lang="en-US" sz="3000" b="1" dirty="0"/>
              <a:t>r</a:t>
            </a:r>
            <a:r>
              <a:rPr lang="en-US" sz="3000" b="1" dirty="0" smtClean="0"/>
              <a:t>apid naming?</a:t>
            </a:r>
            <a:endParaRPr lang="en-US" sz="3000" b="1" dirty="0"/>
          </a:p>
        </p:txBody>
      </p:sp>
    </p:spTree>
    <p:extLst>
      <p:ext uri="{BB962C8B-B14F-4D97-AF65-F5344CB8AC3E}">
        <p14:creationId xmlns:p14="http://schemas.microsoft.com/office/powerpoint/2010/main" val="20199505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AR RAN Score 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00150"/>
            <a:ext cx="3534409" cy="3943350"/>
          </a:xfrm>
          <a:prstGeom prst="rect">
            <a:avLst/>
          </a:prstGeom>
          <a:ln>
            <a:solidFill>
              <a:schemeClr val="tx1"/>
            </a:solidFill>
          </a:ln>
        </p:spPr>
      </p:pic>
      <p:pic>
        <p:nvPicPr>
          <p:cNvPr id="5" name="Picture 4" descr="Screen Shot 2014-10-20 at 9.38.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747" y="1163773"/>
            <a:ext cx="2292700" cy="1401835"/>
          </a:xfrm>
          <a:prstGeom prst="rect">
            <a:avLst/>
          </a:prstGeom>
          <a:ln>
            <a:solidFill>
              <a:schemeClr val="tx1"/>
            </a:solidFill>
          </a:ln>
        </p:spPr>
      </p:pic>
      <p:pic>
        <p:nvPicPr>
          <p:cNvPr id="7" name="Picture 6" descr="Screen Shot 2014-10-20 at 9.38.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726" y="2319442"/>
            <a:ext cx="2292699" cy="1422109"/>
          </a:xfrm>
          <a:prstGeom prst="rect">
            <a:avLst/>
          </a:prstGeom>
          <a:ln>
            <a:solidFill>
              <a:schemeClr val="tx1"/>
            </a:solidFill>
          </a:ln>
        </p:spPr>
      </p:pic>
      <p:pic>
        <p:nvPicPr>
          <p:cNvPr id="8" name="Picture 7" descr="Screen Shot 2014-10-20 at 9.38.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408" y="2403932"/>
            <a:ext cx="2282392" cy="1337619"/>
          </a:xfrm>
          <a:prstGeom prst="rect">
            <a:avLst/>
          </a:prstGeom>
          <a:ln>
            <a:solidFill>
              <a:schemeClr val="tx1"/>
            </a:solidFill>
          </a:ln>
        </p:spPr>
      </p:pic>
      <p:sp>
        <p:nvSpPr>
          <p:cNvPr id="9" name="TextBox 8"/>
          <p:cNvSpPr txBox="1"/>
          <p:nvPr/>
        </p:nvSpPr>
        <p:spPr>
          <a:xfrm>
            <a:off x="4071263" y="3810345"/>
            <a:ext cx="4615536" cy="738664"/>
          </a:xfrm>
          <a:prstGeom prst="rect">
            <a:avLst/>
          </a:prstGeom>
          <a:noFill/>
          <a:ln>
            <a:solidFill>
              <a:srgbClr val="0000FF"/>
            </a:solidFill>
          </a:ln>
        </p:spPr>
        <p:txBody>
          <a:bodyPr wrap="square" rtlCol="0">
            <a:spAutoFit/>
          </a:bodyPr>
          <a:lstStyle/>
          <a:p>
            <a:pPr marL="285750" indent="-285750">
              <a:buFont typeface="Arial"/>
              <a:buChar char="•"/>
            </a:pPr>
            <a:r>
              <a:rPr lang="en-US" dirty="0" smtClean="0"/>
              <a:t>Record the time it takes a child to read all four rows.</a:t>
            </a:r>
          </a:p>
          <a:p>
            <a:pPr marL="285750" indent="-285750">
              <a:buFont typeface="Arial"/>
              <a:buChar char="•"/>
            </a:pPr>
            <a:r>
              <a:rPr lang="en-US" dirty="0" smtClean="0"/>
              <a:t>Combine the two times and rank by grade level to set district or campus norms.</a:t>
            </a:r>
          </a:p>
        </p:txBody>
      </p:sp>
    </p:spTree>
    <p:extLst>
      <p:ext uri="{BB962C8B-B14F-4D97-AF65-F5344CB8AC3E}">
        <p14:creationId xmlns:p14="http://schemas.microsoft.com/office/powerpoint/2010/main" val="4128569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8489" y="1721688"/>
            <a:ext cx="8895510" cy="2985279"/>
          </a:xfrm>
        </p:spPr>
        <p:txBody>
          <a:bodyPr/>
          <a:lstStyle/>
          <a:p>
            <a:pPr algn="l"/>
            <a:r>
              <a:rPr lang="en-US" sz="2400" dirty="0" smtClean="0">
                <a:solidFill>
                  <a:srgbClr val="000000"/>
                </a:solidFill>
              </a:rPr>
              <a:t>Suggested Assessment: </a:t>
            </a:r>
          </a:p>
          <a:p>
            <a:pPr algn="l"/>
            <a:endParaRPr lang="en-US" sz="1800" b="1" dirty="0" smtClean="0">
              <a:solidFill>
                <a:srgbClr val="000000"/>
              </a:solidFill>
            </a:endParaRPr>
          </a:p>
          <a:p>
            <a:pPr algn="l"/>
            <a:r>
              <a:rPr lang="en-US" sz="2400" b="1" dirty="0" smtClean="0">
                <a:solidFill>
                  <a:srgbClr val="000000"/>
                </a:solidFill>
              </a:rPr>
              <a:t>Developmental Spelling Analysis (DSA)</a:t>
            </a:r>
            <a:r>
              <a:rPr lang="en-US" sz="2400" dirty="0">
                <a:solidFill>
                  <a:srgbClr val="000000"/>
                </a:solidFill>
              </a:rPr>
              <a:t>	</a:t>
            </a:r>
            <a:endParaRPr lang="en-US" sz="2400" dirty="0" smtClean="0">
              <a:solidFill>
                <a:srgbClr val="000000"/>
              </a:solidFill>
            </a:endParaRPr>
          </a:p>
          <a:p>
            <a:pPr algn="l"/>
            <a:r>
              <a:rPr lang="en-US" sz="2400" i="1" dirty="0" smtClean="0">
                <a:solidFill>
                  <a:srgbClr val="000000"/>
                </a:solidFill>
              </a:rPr>
              <a:t>Words Journeys</a:t>
            </a:r>
            <a:r>
              <a:rPr lang="en-US" sz="2400" dirty="0" smtClean="0">
                <a:solidFill>
                  <a:srgbClr val="000000"/>
                </a:solidFill>
              </a:rPr>
              <a:t> by Kathy Ganske</a:t>
            </a:r>
          </a:p>
          <a:p>
            <a:pPr algn="l"/>
            <a:endParaRPr lang="en-US" sz="1800" dirty="0">
              <a:solidFill>
                <a:srgbClr val="000000"/>
              </a:solidFill>
            </a:endParaRPr>
          </a:p>
          <a:p>
            <a:pPr algn="l"/>
            <a:r>
              <a:rPr lang="en-US" sz="2400" b="1" dirty="0" smtClean="0">
                <a:solidFill>
                  <a:srgbClr val="000000"/>
                </a:solidFill>
              </a:rPr>
              <a:t>Kindergarten Inventory of Developmental Spelling (KIDS)</a:t>
            </a:r>
          </a:p>
          <a:p>
            <a:pPr algn="l"/>
            <a:r>
              <a:rPr lang="en-US" sz="2400" i="1" dirty="0" smtClean="0">
                <a:solidFill>
                  <a:srgbClr val="000000"/>
                </a:solidFill>
              </a:rPr>
              <a:t>Word Journey 2</a:t>
            </a:r>
            <a:r>
              <a:rPr lang="en-US" sz="2400" i="1" baseline="30000" dirty="0" smtClean="0">
                <a:solidFill>
                  <a:srgbClr val="000000"/>
                </a:solidFill>
              </a:rPr>
              <a:t>nd</a:t>
            </a:r>
            <a:r>
              <a:rPr lang="en-US" sz="2400" i="1" dirty="0" smtClean="0">
                <a:solidFill>
                  <a:srgbClr val="000000"/>
                </a:solidFill>
              </a:rPr>
              <a:t> Ed.</a:t>
            </a:r>
          </a:p>
          <a:p>
            <a:pPr algn="l"/>
            <a:endParaRPr lang="en-US" sz="1800" i="1" dirty="0" smtClean="0">
              <a:solidFill>
                <a:srgbClr val="000000"/>
              </a:solidFill>
            </a:endParaRPr>
          </a:p>
          <a:p>
            <a:pPr algn="l"/>
            <a:r>
              <a:rPr lang="en-US" sz="1800" dirty="0" smtClean="0">
                <a:solidFill>
                  <a:srgbClr val="000000"/>
                </a:solidFill>
              </a:rPr>
              <a:t>Determine stage and feature scores.</a:t>
            </a:r>
          </a:p>
        </p:txBody>
      </p:sp>
      <p:sp>
        <p:nvSpPr>
          <p:cNvPr id="3" name="Title 2"/>
          <p:cNvSpPr>
            <a:spLocks noGrp="1"/>
          </p:cNvSpPr>
          <p:nvPr>
            <p:ph type="ctrTitle"/>
          </p:nvPr>
        </p:nvSpPr>
        <p:spPr>
          <a:xfrm>
            <a:off x="0" y="561889"/>
            <a:ext cx="9143999" cy="843071"/>
          </a:xfrm>
        </p:spPr>
        <p:txBody>
          <a:bodyPr/>
          <a:lstStyle/>
          <a:p>
            <a:r>
              <a:rPr lang="en-US" sz="3000" b="1" dirty="0" smtClean="0"/>
              <a:t>What is used to measure encoding (spelling)?</a:t>
            </a:r>
            <a:endParaRPr lang="en-US" sz="3000" b="1" dirty="0"/>
          </a:p>
        </p:txBody>
      </p:sp>
    </p:spTree>
    <p:extLst>
      <p:ext uri="{BB962C8B-B14F-4D97-AF65-F5344CB8AC3E}">
        <p14:creationId xmlns:p14="http://schemas.microsoft.com/office/powerpoint/2010/main" val="3934252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71500"/>
          </a:xfrm>
          <a:prstGeom prst="rect">
            <a:avLst/>
          </a:prstGeom>
          <a:solidFill>
            <a:srgbClr val="17375E"/>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3794" name="Title 1"/>
          <p:cNvSpPr>
            <a:spLocks noGrp="1"/>
          </p:cNvSpPr>
          <p:nvPr>
            <p:ph type="title"/>
          </p:nvPr>
        </p:nvSpPr>
        <p:spPr>
          <a:xfrm>
            <a:off x="457200" y="685800"/>
            <a:ext cx="8229600" cy="857250"/>
          </a:xfrm>
        </p:spPr>
        <p:txBody>
          <a:bodyPr/>
          <a:lstStyle/>
          <a:p>
            <a:pPr eaLnBrk="1" hangingPunct="1"/>
            <a:r>
              <a:rPr lang="en-US" sz="3200" dirty="0">
                <a:latin typeface="Calibri" charset="0"/>
              </a:rPr>
              <a:t>Assessing the Six Required Areas in </a:t>
            </a:r>
            <a:r>
              <a:rPr lang="en-US" sz="3200" dirty="0" smtClean="0">
                <a:latin typeface="Calibri" charset="0"/>
              </a:rPr>
              <a:t>Grades K &amp; 1</a:t>
            </a:r>
            <a:endParaRPr lang="en-US" sz="3200" dirty="0">
              <a:latin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57438522"/>
              </p:ext>
            </p:extLst>
          </p:nvPr>
        </p:nvGraphicFramePr>
        <p:xfrm>
          <a:off x="598216" y="1543050"/>
          <a:ext cx="7809839" cy="2637685"/>
        </p:xfrm>
        <a:graphic>
          <a:graphicData uri="http://schemas.openxmlformats.org/drawingml/2006/table">
            <a:tbl>
              <a:tblPr firstRow="1" bandRow="1">
                <a:tableStyleId>{5C22544A-7EE6-4342-B048-85BDC9FD1C3A}</a:tableStyleId>
              </a:tblPr>
              <a:tblGrid>
                <a:gridCol w="873434"/>
                <a:gridCol w="1308347"/>
                <a:gridCol w="1173665"/>
                <a:gridCol w="1231385"/>
                <a:gridCol w="1087323"/>
                <a:gridCol w="855958"/>
                <a:gridCol w="1279727"/>
              </a:tblGrid>
              <a:tr h="1189885">
                <a:tc>
                  <a:txBody>
                    <a:bodyPr/>
                    <a:lstStyle/>
                    <a:p>
                      <a:pPr algn="ctr"/>
                      <a:endParaRPr lang="en-US" sz="1400" dirty="0"/>
                    </a:p>
                  </a:txBody>
                  <a:tcPr marT="34287" marB="34287"/>
                </a:tc>
                <a:tc>
                  <a:txBody>
                    <a:bodyPr/>
                    <a:lstStyle/>
                    <a:p>
                      <a:pPr algn="ctr"/>
                      <a:r>
                        <a:rPr lang="en-US" sz="1400" dirty="0" smtClean="0">
                          <a:solidFill>
                            <a:srgbClr val="FF0000"/>
                          </a:solidFill>
                        </a:rPr>
                        <a:t>Phonological/Phonemic</a:t>
                      </a:r>
                      <a:r>
                        <a:rPr lang="en-US" sz="1400" baseline="0" dirty="0" smtClean="0">
                          <a:solidFill>
                            <a:srgbClr val="FF0000"/>
                          </a:solidFill>
                        </a:rPr>
                        <a:t> Awareness</a:t>
                      </a:r>
                      <a:endParaRPr lang="en-US" sz="1400" baseline="0" dirty="0" smtClean="0"/>
                    </a:p>
                    <a:p>
                      <a:pPr algn="ctr"/>
                      <a:r>
                        <a:rPr lang="en-US" sz="1400" baseline="0" dirty="0" smtClean="0"/>
                        <a:t>(Blending/Segmenting)</a:t>
                      </a:r>
                      <a:endParaRPr lang="en-US" sz="1400" dirty="0"/>
                    </a:p>
                  </a:txBody>
                  <a:tcPr marT="34287" marB="34287"/>
                </a:tc>
                <a:tc>
                  <a:txBody>
                    <a:bodyPr/>
                    <a:lstStyle/>
                    <a:p>
                      <a:pPr algn="ctr"/>
                      <a:r>
                        <a:rPr lang="en-US" sz="1400" dirty="0" smtClean="0">
                          <a:solidFill>
                            <a:srgbClr val="FF0000"/>
                          </a:solidFill>
                        </a:rPr>
                        <a:t>Sound-symbol recognition</a:t>
                      </a:r>
                    </a:p>
                    <a:p>
                      <a:pPr algn="ctr"/>
                      <a:endParaRPr lang="en-US" sz="1400" dirty="0" smtClean="0"/>
                    </a:p>
                    <a:p>
                      <a:pPr algn="ctr"/>
                      <a:r>
                        <a:rPr lang="en-US" sz="1400" dirty="0" smtClean="0"/>
                        <a:t>(Phonics)</a:t>
                      </a:r>
                      <a:endParaRPr lang="en-US" sz="1400" dirty="0"/>
                    </a:p>
                  </a:txBody>
                  <a:tcPr marT="34287" marB="34287"/>
                </a:tc>
                <a:tc>
                  <a:txBody>
                    <a:bodyPr/>
                    <a:lstStyle/>
                    <a:p>
                      <a:pPr algn="ctr"/>
                      <a:r>
                        <a:rPr lang="en-US" sz="1400" dirty="0" smtClean="0">
                          <a:solidFill>
                            <a:srgbClr val="FF0000"/>
                          </a:solidFill>
                        </a:rPr>
                        <a:t>Alphabet</a:t>
                      </a:r>
                      <a:r>
                        <a:rPr lang="en-US" sz="1400" baseline="0" dirty="0" smtClean="0">
                          <a:solidFill>
                            <a:srgbClr val="FF0000"/>
                          </a:solidFill>
                        </a:rPr>
                        <a:t> knowledge</a:t>
                      </a:r>
                    </a:p>
                    <a:p>
                      <a:pPr algn="ctr"/>
                      <a:endParaRPr lang="en-US" sz="1400" baseline="0" dirty="0" smtClean="0">
                        <a:solidFill>
                          <a:srgbClr val="FF0000"/>
                        </a:solidFill>
                      </a:endParaRPr>
                    </a:p>
                    <a:p>
                      <a:pPr algn="ctr"/>
                      <a:r>
                        <a:rPr lang="en-US" sz="1400" baseline="0" dirty="0" smtClean="0"/>
                        <a:t>(Alphabetic Principle)</a:t>
                      </a:r>
                      <a:endParaRPr lang="en-US" sz="1400" dirty="0"/>
                    </a:p>
                  </a:txBody>
                  <a:tcPr marT="34287" marB="34287"/>
                </a:tc>
                <a:tc>
                  <a:txBody>
                    <a:bodyPr/>
                    <a:lstStyle/>
                    <a:p>
                      <a:pPr algn="ctr"/>
                      <a:r>
                        <a:rPr lang="en-US" sz="1400" dirty="0" smtClean="0">
                          <a:solidFill>
                            <a:srgbClr val="FF0000"/>
                          </a:solidFill>
                        </a:rPr>
                        <a:t>Decoding</a:t>
                      </a:r>
                    </a:p>
                    <a:p>
                      <a:pPr algn="ctr"/>
                      <a:endParaRPr lang="en-US" sz="1400" dirty="0" smtClean="0"/>
                    </a:p>
                    <a:p>
                      <a:pPr algn="ctr"/>
                      <a:endParaRPr lang="en-US" sz="1400" dirty="0" smtClean="0"/>
                    </a:p>
                    <a:p>
                      <a:pPr algn="ctr"/>
                      <a:r>
                        <a:rPr lang="en-US" sz="1400" dirty="0" smtClean="0"/>
                        <a:t>(Blending- Phonics)</a:t>
                      </a:r>
                      <a:endParaRPr lang="en-US" sz="1400" dirty="0"/>
                    </a:p>
                  </a:txBody>
                  <a:tcPr marT="34287" marB="34287"/>
                </a:tc>
                <a:tc>
                  <a:txBody>
                    <a:bodyPr/>
                    <a:lstStyle/>
                    <a:p>
                      <a:pPr algn="ctr"/>
                      <a:r>
                        <a:rPr lang="en-US" sz="1400" dirty="0" smtClean="0">
                          <a:solidFill>
                            <a:srgbClr val="FF0000"/>
                          </a:solidFill>
                        </a:rPr>
                        <a:t>Rapid Naming</a:t>
                      </a:r>
                      <a:endParaRPr lang="en-US" sz="1400" dirty="0">
                        <a:solidFill>
                          <a:srgbClr val="FF0000"/>
                        </a:solidFill>
                      </a:endParaRPr>
                    </a:p>
                  </a:txBody>
                  <a:tcPr marT="34287" marB="34287"/>
                </a:tc>
                <a:tc>
                  <a:txBody>
                    <a:bodyPr/>
                    <a:lstStyle/>
                    <a:p>
                      <a:pPr algn="ctr"/>
                      <a:r>
                        <a:rPr lang="en-US" sz="1400" dirty="0" smtClean="0">
                          <a:solidFill>
                            <a:srgbClr val="FF0000"/>
                          </a:solidFill>
                        </a:rPr>
                        <a:t>Encoding</a:t>
                      </a:r>
                    </a:p>
                    <a:p>
                      <a:endParaRPr lang="en-US" sz="1400" dirty="0" smtClean="0"/>
                    </a:p>
                    <a:p>
                      <a:endParaRPr lang="en-US" sz="1400" dirty="0" smtClean="0"/>
                    </a:p>
                    <a:p>
                      <a:pPr algn="ctr"/>
                      <a:r>
                        <a:rPr lang="en-US" sz="1400" dirty="0" smtClean="0"/>
                        <a:t>(Segmenting-Phonics)</a:t>
                      </a:r>
                      <a:endParaRPr lang="en-US" sz="1400" dirty="0"/>
                    </a:p>
                  </a:txBody>
                  <a:tcPr marT="34287" marB="34287"/>
                </a:tc>
              </a:tr>
              <a:tr h="285773">
                <a:tc>
                  <a:txBody>
                    <a:bodyPr/>
                    <a:lstStyle/>
                    <a:p>
                      <a:r>
                        <a:rPr lang="en-US" sz="1400" dirty="0" smtClean="0"/>
                        <a:t>PSF</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r>
              <a:tr h="285773">
                <a:tc>
                  <a:txBody>
                    <a:bodyPr/>
                    <a:lstStyle/>
                    <a:p>
                      <a:r>
                        <a:rPr lang="en-US" sz="1400" dirty="0" smtClean="0"/>
                        <a:t>LNF</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r>
              <a:tr h="285773">
                <a:tc>
                  <a:txBody>
                    <a:bodyPr/>
                    <a:lstStyle/>
                    <a:p>
                      <a:r>
                        <a:rPr lang="en-US" sz="1400" dirty="0" smtClean="0"/>
                        <a:t>NWF</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r>
              <a:tr h="285773">
                <a:tc>
                  <a:txBody>
                    <a:bodyPr/>
                    <a:lstStyle/>
                    <a:p>
                      <a:r>
                        <a:rPr lang="en-US" sz="1400" dirty="0" smtClean="0"/>
                        <a:t>DSA</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r>
              <a:tr h="304708">
                <a:tc>
                  <a:txBody>
                    <a:bodyPr/>
                    <a:lstStyle/>
                    <a:p>
                      <a:r>
                        <a:rPr lang="en-US" sz="1400" dirty="0" smtClean="0"/>
                        <a:t>AR-RAN</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r>
            </a:tbl>
          </a:graphicData>
        </a:graphic>
      </p:graphicFrame>
    </p:spTree>
    <p:extLst>
      <p:ext uri="{BB962C8B-B14F-4D97-AF65-F5344CB8AC3E}">
        <p14:creationId xmlns:p14="http://schemas.microsoft.com/office/powerpoint/2010/main" val="11160261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71500"/>
          </a:xfrm>
          <a:prstGeom prst="rect">
            <a:avLst/>
          </a:prstGeom>
          <a:solidFill>
            <a:srgbClr val="17375E"/>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5842" name="Title 1"/>
          <p:cNvSpPr>
            <a:spLocks noGrp="1"/>
          </p:cNvSpPr>
          <p:nvPr>
            <p:ph type="title"/>
          </p:nvPr>
        </p:nvSpPr>
        <p:spPr>
          <a:xfrm>
            <a:off x="457200" y="685800"/>
            <a:ext cx="8229600" cy="857250"/>
          </a:xfrm>
        </p:spPr>
        <p:txBody>
          <a:bodyPr/>
          <a:lstStyle/>
          <a:p>
            <a:pPr eaLnBrk="1" hangingPunct="1"/>
            <a:r>
              <a:rPr lang="en-US" sz="3200" dirty="0">
                <a:latin typeface="Calibri" charset="0"/>
              </a:rPr>
              <a:t>Assessing the Six Required Areas in Grade 2</a:t>
            </a:r>
          </a:p>
        </p:txBody>
      </p:sp>
      <p:graphicFrame>
        <p:nvGraphicFramePr>
          <p:cNvPr id="6" name="Table 5"/>
          <p:cNvGraphicFramePr>
            <a:graphicFrameLocks noGrp="1"/>
          </p:cNvGraphicFramePr>
          <p:nvPr>
            <p:extLst>
              <p:ext uri="{D42A27DB-BD31-4B8C-83A1-F6EECF244321}">
                <p14:modId xmlns:p14="http://schemas.microsoft.com/office/powerpoint/2010/main" val="3389090483"/>
              </p:ext>
            </p:extLst>
          </p:nvPr>
        </p:nvGraphicFramePr>
        <p:xfrm>
          <a:off x="457200" y="1733550"/>
          <a:ext cx="8008576" cy="2895600"/>
        </p:xfrm>
        <a:graphic>
          <a:graphicData uri="http://schemas.openxmlformats.org/drawingml/2006/table">
            <a:tbl>
              <a:tblPr firstRow="1" bandRow="1">
                <a:tableStyleId>{5C22544A-7EE6-4342-B048-85BDC9FD1C3A}</a:tableStyleId>
              </a:tblPr>
              <a:tblGrid>
                <a:gridCol w="889628"/>
                <a:gridCol w="1308347"/>
                <a:gridCol w="1231025"/>
                <a:gridCol w="1231746"/>
                <a:gridCol w="1173665"/>
                <a:gridCol w="865818"/>
                <a:gridCol w="1308347"/>
              </a:tblGrid>
              <a:tr h="1143000">
                <a:tc>
                  <a:txBody>
                    <a:bodyPr/>
                    <a:lstStyle/>
                    <a:p>
                      <a:pPr algn="ctr"/>
                      <a:endParaRPr lang="en-US" sz="1400" dirty="0"/>
                    </a:p>
                  </a:txBody>
                  <a:tcPr marT="34286" marB="34286"/>
                </a:tc>
                <a:tc>
                  <a:txBody>
                    <a:bodyPr/>
                    <a:lstStyle/>
                    <a:p>
                      <a:pPr algn="ctr"/>
                      <a:r>
                        <a:rPr lang="en-US" sz="1400" dirty="0" smtClean="0">
                          <a:solidFill>
                            <a:srgbClr val="FF0000"/>
                          </a:solidFill>
                        </a:rPr>
                        <a:t>Phonological/Phonemic</a:t>
                      </a:r>
                      <a:r>
                        <a:rPr lang="en-US" sz="1400" baseline="0" dirty="0" smtClean="0">
                          <a:solidFill>
                            <a:srgbClr val="FF0000"/>
                          </a:solidFill>
                        </a:rPr>
                        <a:t> Awareness</a:t>
                      </a:r>
                      <a:endParaRPr lang="en-US" sz="1400" baseline="0" dirty="0" smtClean="0"/>
                    </a:p>
                    <a:p>
                      <a:pPr algn="ctr"/>
                      <a:r>
                        <a:rPr lang="en-US" sz="1400" baseline="0" dirty="0" smtClean="0"/>
                        <a:t>(Blending/Segmenting)</a:t>
                      </a:r>
                      <a:endParaRPr lang="en-US" sz="1400" dirty="0"/>
                    </a:p>
                  </a:txBody>
                  <a:tcPr marT="34286" marB="34286"/>
                </a:tc>
                <a:tc>
                  <a:txBody>
                    <a:bodyPr/>
                    <a:lstStyle/>
                    <a:p>
                      <a:pPr algn="ctr"/>
                      <a:r>
                        <a:rPr lang="en-US" sz="1400" dirty="0" smtClean="0">
                          <a:solidFill>
                            <a:srgbClr val="FF0000"/>
                          </a:solidFill>
                        </a:rPr>
                        <a:t>Sound-symbol recognition</a:t>
                      </a:r>
                    </a:p>
                    <a:p>
                      <a:pPr algn="ctr"/>
                      <a:endParaRPr lang="en-US" sz="1400" dirty="0" smtClean="0">
                        <a:solidFill>
                          <a:srgbClr val="FF0000"/>
                        </a:solidFill>
                      </a:endParaRPr>
                    </a:p>
                    <a:p>
                      <a:pPr algn="ctr"/>
                      <a:r>
                        <a:rPr lang="en-US" sz="1400" dirty="0" smtClean="0"/>
                        <a:t>(Phonics)</a:t>
                      </a:r>
                      <a:endParaRPr lang="en-US" sz="1400" dirty="0"/>
                    </a:p>
                  </a:txBody>
                  <a:tcPr marT="34286" marB="34286"/>
                </a:tc>
                <a:tc>
                  <a:txBody>
                    <a:bodyPr/>
                    <a:lstStyle/>
                    <a:p>
                      <a:pPr algn="ctr"/>
                      <a:r>
                        <a:rPr lang="en-US" sz="1400" dirty="0" smtClean="0">
                          <a:solidFill>
                            <a:srgbClr val="FF0000"/>
                          </a:solidFill>
                        </a:rPr>
                        <a:t>Alphabet</a:t>
                      </a:r>
                      <a:r>
                        <a:rPr lang="en-US" sz="1400" baseline="0" dirty="0" smtClean="0">
                          <a:solidFill>
                            <a:srgbClr val="FF0000"/>
                          </a:solidFill>
                        </a:rPr>
                        <a:t> knowledge</a:t>
                      </a:r>
                    </a:p>
                    <a:p>
                      <a:pPr algn="ctr"/>
                      <a:endParaRPr lang="en-US" sz="1400" baseline="0" dirty="0" smtClean="0"/>
                    </a:p>
                    <a:p>
                      <a:pPr algn="ctr"/>
                      <a:r>
                        <a:rPr lang="en-US" sz="1400" baseline="0" dirty="0" smtClean="0"/>
                        <a:t>(Alphabetic Principle)</a:t>
                      </a:r>
                      <a:endParaRPr lang="en-US" sz="1400" dirty="0"/>
                    </a:p>
                  </a:txBody>
                  <a:tcPr marT="34286" marB="34286"/>
                </a:tc>
                <a:tc>
                  <a:txBody>
                    <a:bodyPr/>
                    <a:lstStyle/>
                    <a:p>
                      <a:pPr algn="ctr"/>
                      <a:r>
                        <a:rPr lang="en-US" sz="1400" dirty="0" smtClean="0">
                          <a:solidFill>
                            <a:srgbClr val="FF0000"/>
                          </a:solidFill>
                        </a:rPr>
                        <a:t>Decoding</a:t>
                      </a:r>
                    </a:p>
                    <a:p>
                      <a:pPr algn="ctr"/>
                      <a:endParaRPr lang="en-US" sz="1400" dirty="0" smtClean="0"/>
                    </a:p>
                    <a:p>
                      <a:pPr algn="ctr"/>
                      <a:endParaRPr lang="en-US" sz="1400" dirty="0" smtClean="0"/>
                    </a:p>
                    <a:p>
                      <a:pPr algn="ctr"/>
                      <a:r>
                        <a:rPr lang="en-US" sz="1400" dirty="0" smtClean="0"/>
                        <a:t>(Blending- Phonics)</a:t>
                      </a:r>
                      <a:endParaRPr lang="en-US" sz="1400" dirty="0"/>
                    </a:p>
                  </a:txBody>
                  <a:tcPr marT="34286" marB="34286"/>
                </a:tc>
                <a:tc>
                  <a:txBody>
                    <a:bodyPr/>
                    <a:lstStyle/>
                    <a:p>
                      <a:pPr algn="ctr"/>
                      <a:r>
                        <a:rPr lang="en-US" sz="1400" dirty="0" smtClean="0">
                          <a:solidFill>
                            <a:srgbClr val="FF0000"/>
                          </a:solidFill>
                        </a:rPr>
                        <a:t>Rapid Naming</a:t>
                      </a:r>
                      <a:endParaRPr lang="en-US" sz="1400" dirty="0">
                        <a:solidFill>
                          <a:srgbClr val="FF0000"/>
                        </a:solidFill>
                      </a:endParaRPr>
                    </a:p>
                  </a:txBody>
                  <a:tcPr marT="34286" marB="34286"/>
                </a:tc>
                <a:tc>
                  <a:txBody>
                    <a:bodyPr/>
                    <a:lstStyle/>
                    <a:p>
                      <a:pPr algn="ctr"/>
                      <a:r>
                        <a:rPr lang="en-US" sz="1400" dirty="0" smtClean="0">
                          <a:solidFill>
                            <a:srgbClr val="FF0000"/>
                          </a:solidFill>
                        </a:rPr>
                        <a:t>Encoding</a:t>
                      </a:r>
                    </a:p>
                    <a:p>
                      <a:pPr algn="ctr"/>
                      <a:endParaRPr lang="en-US" sz="1400" dirty="0" smtClean="0"/>
                    </a:p>
                    <a:p>
                      <a:pPr algn="ctr"/>
                      <a:endParaRPr lang="en-US" sz="1400" dirty="0" smtClean="0"/>
                    </a:p>
                    <a:p>
                      <a:pPr algn="ctr"/>
                      <a:r>
                        <a:rPr lang="en-US" sz="1400" dirty="0" smtClean="0"/>
                        <a:t>(Segmenting-Phonics)</a:t>
                      </a:r>
                      <a:endParaRPr lang="en-US" sz="1400" dirty="0"/>
                    </a:p>
                  </a:txBody>
                  <a:tcPr marT="34286" marB="34286"/>
                </a:tc>
              </a:tr>
              <a:tr h="285771">
                <a:tc>
                  <a:txBody>
                    <a:bodyPr/>
                    <a:lstStyle/>
                    <a:p>
                      <a:r>
                        <a:rPr lang="en-US" sz="1400" dirty="0" smtClean="0"/>
                        <a:t>*PSF</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r>
              <a:tr h="285771">
                <a:tc>
                  <a:txBody>
                    <a:bodyPr/>
                    <a:lstStyle/>
                    <a:p>
                      <a:r>
                        <a:rPr lang="en-US" sz="1400" dirty="0" smtClean="0"/>
                        <a:t>*LNF</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r>
              <a:tr h="285771">
                <a:tc>
                  <a:txBody>
                    <a:bodyPr/>
                    <a:lstStyle/>
                    <a:p>
                      <a:r>
                        <a:rPr lang="en-US" sz="1400" dirty="0" smtClean="0"/>
                        <a:t>NWF</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r>
              <a:tr h="285771">
                <a:tc>
                  <a:txBody>
                    <a:bodyPr/>
                    <a:lstStyle/>
                    <a:p>
                      <a:r>
                        <a:rPr lang="en-US" sz="1400" dirty="0" smtClean="0"/>
                        <a:t>ORF</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r>
              <a:tr h="285771">
                <a:tc>
                  <a:txBody>
                    <a:bodyPr/>
                    <a:lstStyle/>
                    <a:p>
                      <a:r>
                        <a:rPr lang="en-US" sz="1400" dirty="0" smtClean="0"/>
                        <a:t>DSA</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r>
                        <a:rPr lang="en-US" sz="1400" dirty="0" smtClean="0"/>
                        <a:t>X</a:t>
                      </a:r>
                      <a:endParaRPr lang="en-US" sz="1400" dirty="0"/>
                    </a:p>
                  </a:txBody>
                  <a:tcPr marT="34286" marB="34286"/>
                </a:tc>
              </a:tr>
              <a:tr h="323745">
                <a:tc>
                  <a:txBody>
                    <a:bodyPr/>
                    <a:lstStyle/>
                    <a:p>
                      <a:r>
                        <a:rPr lang="en-US" sz="1400" dirty="0" smtClean="0"/>
                        <a:t>AR-RAN</a:t>
                      </a: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endParaRPr lang="en-US" sz="1400" dirty="0"/>
                    </a:p>
                  </a:txBody>
                  <a:tcPr marT="34286" marB="34286"/>
                </a:tc>
                <a:tc>
                  <a:txBody>
                    <a:bodyPr/>
                    <a:lstStyle/>
                    <a:p>
                      <a:pPr algn="ctr"/>
                      <a:r>
                        <a:rPr lang="en-US" sz="1400" dirty="0" smtClean="0"/>
                        <a:t>X</a:t>
                      </a:r>
                      <a:endParaRPr lang="en-US" sz="1400" dirty="0"/>
                    </a:p>
                  </a:txBody>
                  <a:tcPr marT="34286" marB="34286"/>
                </a:tc>
                <a:tc>
                  <a:txBody>
                    <a:bodyPr/>
                    <a:lstStyle/>
                    <a:p>
                      <a:pPr algn="ctr"/>
                      <a:endParaRPr lang="en-US" sz="1400" dirty="0"/>
                    </a:p>
                  </a:txBody>
                  <a:tcPr marT="34286" marB="34286"/>
                </a:tc>
              </a:tr>
            </a:tbl>
          </a:graphicData>
        </a:graphic>
      </p:graphicFrame>
    </p:spTree>
    <p:extLst>
      <p:ext uri="{BB962C8B-B14F-4D97-AF65-F5344CB8AC3E}">
        <p14:creationId xmlns:p14="http://schemas.microsoft.com/office/powerpoint/2010/main" val="3081113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006"/>
            <a:ext cx="8229600" cy="512372"/>
          </a:xfrm>
        </p:spPr>
        <p:txBody>
          <a:bodyPr/>
          <a:lstStyle/>
          <a:p>
            <a:r>
              <a:rPr lang="en-US" sz="3200" dirty="0" smtClean="0"/>
              <a:t>Dyslexia Resources</a:t>
            </a:r>
            <a:endParaRPr lang="en-US" sz="3200" dirty="0"/>
          </a:p>
        </p:txBody>
      </p:sp>
      <p:sp>
        <p:nvSpPr>
          <p:cNvPr id="3" name="Text Placeholder 2"/>
          <p:cNvSpPr>
            <a:spLocks noGrp="1"/>
          </p:cNvSpPr>
          <p:nvPr>
            <p:ph type="body" idx="1"/>
          </p:nvPr>
        </p:nvSpPr>
        <p:spPr>
          <a:xfrm>
            <a:off x="326823" y="1200150"/>
            <a:ext cx="8534710" cy="3725699"/>
          </a:xfrm>
        </p:spPr>
        <p:txBody>
          <a:bodyPr/>
          <a:lstStyle/>
          <a:p>
            <a:pPr marL="203200" indent="0" algn="ctr">
              <a:buNone/>
            </a:pPr>
            <a:r>
              <a:rPr lang="en-US" sz="2400" b="1" dirty="0" smtClean="0"/>
              <a:t>Arkansas Department of Education (ADE) </a:t>
            </a:r>
          </a:p>
          <a:p>
            <a:pPr marL="203200" indent="0" algn="ctr">
              <a:buNone/>
            </a:pPr>
            <a:r>
              <a:rPr lang="en-US" sz="2400" b="1" dirty="0" smtClean="0"/>
              <a:t>Dyslexia Page</a:t>
            </a:r>
          </a:p>
          <a:p>
            <a:pPr marL="203200" indent="0" algn="ctr">
              <a:buNone/>
            </a:pPr>
            <a:endParaRPr lang="en-US" sz="2400" b="1" dirty="0"/>
          </a:p>
          <a:p>
            <a:pPr marL="660400" indent="-457200">
              <a:lnSpc>
                <a:spcPct val="140000"/>
              </a:lnSpc>
              <a:buAutoNum type="arabicPeriod"/>
            </a:pPr>
            <a:r>
              <a:rPr lang="en-US" sz="2400" b="1" dirty="0" smtClean="0"/>
              <a:t>Go </a:t>
            </a:r>
            <a:r>
              <a:rPr lang="en-US" sz="2400" b="1" dirty="0"/>
              <a:t>to:  </a:t>
            </a:r>
            <a:r>
              <a:rPr lang="en-US" sz="2400" b="1" dirty="0">
                <a:hlinkClick r:id="rId2"/>
              </a:rPr>
              <a:t>http://</a:t>
            </a:r>
            <a:r>
              <a:rPr lang="en-US" sz="2400" b="1" dirty="0" smtClean="0">
                <a:hlinkClick r:id="rId2"/>
              </a:rPr>
              <a:t>www.arkansased.org</a:t>
            </a:r>
            <a:endParaRPr lang="en-US" sz="2400" b="1" dirty="0" smtClean="0"/>
          </a:p>
          <a:p>
            <a:pPr marL="660400" indent="-457200">
              <a:lnSpc>
                <a:spcPct val="140000"/>
              </a:lnSpc>
              <a:buAutoNum type="arabicPeriod"/>
            </a:pPr>
            <a:r>
              <a:rPr lang="en-US" sz="2400" b="1" dirty="0" smtClean="0"/>
              <a:t>Click on the “D”</a:t>
            </a:r>
          </a:p>
          <a:p>
            <a:pPr marL="660400" indent="-457200">
              <a:lnSpc>
                <a:spcPct val="140000"/>
              </a:lnSpc>
              <a:buAutoNum type="arabicPeriod"/>
            </a:pPr>
            <a:r>
              <a:rPr lang="en-US" sz="2400" b="1" dirty="0" smtClean="0"/>
              <a:t>Select “Dyslexia”</a:t>
            </a:r>
          </a:p>
          <a:p>
            <a:pPr marL="660400" indent="-457200">
              <a:lnSpc>
                <a:spcPct val="140000"/>
              </a:lnSpc>
              <a:buAutoNum type="arabicPeriod"/>
            </a:pPr>
            <a:r>
              <a:rPr lang="en-US" sz="2400" b="1" dirty="0" smtClean="0"/>
              <a:t>Review Related Files</a:t>
            </a:r>
          </a:p>
          <a:p>
            <a:pPr marL="603250" lvl="1" indent="0">
              <a:lnSpc>
                <a:spcPct val="140000"/>
              </a:lnSpc>
              <a:buNone/>
            </a:pPr>
            <a:endParaRPr lang="en-US" sz="2400" b="1" dirty="0"/>
          </a:p>
        </p:txBody>
      </p:sp>
    </p:spTree>
    <p:extLst>
      <p:ext uri="{BB962C8B-B14F-4D97-AF65-F5344CB8AC3E}">
        <p14:creationId xmlns:p14="http://schemas.microsoft.com/office/powerpoint/2010/main" val="15235814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71500"/>
          </a:xfrm>
          <a:prstGeom prst="rect">
            <a:avLst/>
          </a:prstGeom>
          <a:solidFill>
            <a:srgbClr val="17375E"/>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7890" name="Title 1"/>
          <p:cNvSpPr>
            <a:spLocks noGrp="1"/>
          </p:cNvSpPr>
          <p:nvPr>
            <p:ph type="title"/>
          </p:nvPr>
        </p:nvSpPr>
        <p:spPr>
          <a:xfrm>
            <a:off x="457200" y="685800"/>
            <a:ext cx="8229600" cy="857250"/>
          </a:xfrm>
        </p:spPr>
        <p:txBody>
          <a:bodyPr/>
          <a:lstStyle/>
          <a:p>
            <a:pPr eaLnBrk="1" hangingPunct="1"/>
            <a:r>
              <a:rPr lang="en-US" sz="3200" dirty="0">
                <a:latin typeface="Calibri" charset="0"/>
              </a:rPr>
              <a:t>Assessing the Six Required Areas in Grades 3-6</a:t>
            </a:r>
          </a:p>
        </p:txBody>
      </p:sp>
      <p:graphicFrame>
        <p:nvGraphicFramePr>
          <p:cNvPr id="6" name="Table 5"/>
          <p:cNvGraphicFramePr>
            <a:graphicFrameLocks noGrp="1"/>
          </p:cNvGraphicFramePr>
          <p:nvPr>
            <p:extLst>
              <p:ext uri="{D42A27DB-BD31-4B8C-83A1-F6EECF244321}">
                <p14:modId xmlns:p14="http://schemas.microsoft.com/office/powerpoint/2010/main" val="2392996983"/>
              </p:ext>
            </p:extLst>
          </p:nvPr>
        </p:nvGraphicFramePr>
        <p:xfrm>
          <a:off x="533400" y="1771650"/>
          <a:ext cx="8229600" cy="2446339"/>
        </p:xfrm>
        <a:graphic>
          <a:graphicData uri="http://schemas.openxmlformats.org/drawingml/2006/table">
            <a:tbl>
              <a:tblPr firstRow="1" bandRow="1">
                <a:tableStyleId>{5C22544A-7EE6-4342-B048-85BDC9FD1C3A}</a:tableStyleId>
              </a:tblPr>
              <a:tblGrid>
                <a:gridCol w="609600"/>
                <a:gridCol w="1600200"/>
                <a:gridCol w="1285216"/>
                <a:gridCol w="1305584"/>
                <a:gridCol w="1143000"/>
                <a:gridCol w="914400"/>
                <a:gridCol w="1371600"/>
              </a:tblGrid>
              <a:tr h="1589002">
                <a:tc>
                  <a:txBody>
                    <a:bodyPr/>
                    <a:lstStyle/>
                    <a:p>
                      <a:pPr algn="ctr"/>
                      <a:endParaRPr lang="en-US" sz="1400" dirty="0"/>
                    </a:p>
                  </a:txBody>
                  <a:tcPr marT="34287" marB="34287"/>
                </a:tc>
                <a:tc>
                  <a:txBody>
                    <a:bodyPr/>
                    <a:lstStyle/>
                    <a:p>
                      <a:pPr algn="ctr"/>
                      <a:r>
                        <a:rPr lang="en-US" sz="1400" dirty="0" smtClean="0">
                          <a:solidFill>
                            <a:srgbClr val="FF0000"/>
                          </a:solidFill>
                        </a:rPr>
                        <a:t>Phonological/Phonemic</a:t>
                      </a:r>
                      <a:r>
                        <a:rPr lang="en-US" sz="1400" baseline="0" dirty="0" smtClean="0">
                          <a:solidFill>
                            <a:srgbClr val="FF0000"/>
                          </a:solidFill>
                        </a:rPr>
                        <a:t> Awareness</a:t>
                      </a:r>
                    </a:p>
                    <a:p>
                      <a:pPr algn="ctr"/>
                      <a:endParaRPr lang="en-US" sz="1400" baseline="0" dirty="0" smtClean="0"/>
                    </a:p>
                    <a:p>
                      <a:pPr algn="ctr"/>
                      <a:r>
                        <a:rPr lang="en-US" sz="1400" baseline="0" dirty="0" smtClean="0"/>
                        <a:t>(Blending/Segmenting)</a:t>
                      </a:r>
                      <a:endParaRPr lang="en-US" sz="1400" dirty="0"/>
                    </a:p>
                  </a:txBody>
                  <a:tcPr marT="34287" marB="34287"/>
                </a:tc>
                <a:tc>
                  <a:txBody>
                    <a:bodyPr/>
                    <a:lstStyle/>
                    <a:p>
                      <a:pPr algn="ctr"/>
                      <a:r>
                        <a:rPr lang="en-US" sz="1400" dirty="0" smtClean="0">
                          <a:solidFill>
                            <a:srgbClr val="FF0000"/>
                          </a:solidFill>
                        </a:rPr>
                        <a:t>Sound-symbol recognition</a:t>
                      </a:r>
                    </a:p>
                    <a:p>
                      <a:pPr algn="ctr"/>
                      <a:endParaRPr lang="en-US" sz="1400" dirty="0" smtClean="0"/>
                    </a:p>
                    <a:p>
                      <a:pPr algn="ctr"/>
                      <a:endParaRPr lang="en-US" sz="1400" dirty="0" smtClean="0"/>
                    </a:p>
                    <a:p>
                      <a:pPr algn="ctr"/>
                      <a:r>
                        <a:rPr lang="en-US" sz="1400" dirty="0" smtClean="0"/>
                        <a:t>(Phonics)</a:t>
                      </a:r>
                      <a:endParaRPr lang="en-US" sz="1400" dirty="0"/>
                    </a:p>
                  </a:txBody>
                  <a:tcPr marT="34287" marB="34287"/>
                </a:tc>
                <a:tc>
                  <a:txBody>
                    <a:bodyPr/>
                    <a:lstStyle/>
                    <a:p>
                      <a:pPr algn="ctr"/>
                      <a:r>
                        <a:rPr lang="en-US" sz="1400" dirty="0" smtClean="0">
                          <a:solidFill>
                            <a:srgbClr val="FF0000"/>
                          </a:solidFill>
                        </a:rPr>
                        <a:t>Alphabet</a:t>
                      </a:r>
                      <a:r>
                        <a:rPr lang="en-US" sz="1400" baseline="0" dirty="0" smtClean="0">
                          <a:solidFill>
                            <a:srgbClr val="FF0000"/>
                          </a:solidFill>
                        </a:rPr>
                        <a:t> knowledge</a:t>
                      </a:r>
                    </a:p>
                    <a:p>
                      <a:pPr algn="ctr"/>
                      <a:endParaRPr lang="en-US" sz="1400" baseline="0" dirty="0" smtClean="0"/>
                    </a:p>
                    <a:p>
                      <a:pPr algn="ctr"/>
                      <a:endParaRPr lang="en-US" sz="1400" baseline="0" dirty="0" smtClean="0"/>
                    </a:p>
                    <a:p>
                      <a:pPr algn="ctr"/>
                      <a:r>
                        <a:rPr lang="en-US" sz="1400" baseline="0" dirty="0" smtClean="0"/>
                        <a:t>(Alphabetic Principle)</a:t>
                      </a:r>
                      <a:endParaRPr lang="en-US" sz="1400" dirty="0"/>
                    </a:p>
                  </a:txBody>
                  <a:tcPr marT="34287" marB="34287"/>
                </a:tc>
                <a:tc>
                  <a:txBody>
                    <a:bodyPr/>
                    <a:lstStyle/>
                    <a:p>
                      <a:pPr algn="ctr"/>
                      <a:r>
                        <a:rPr lang="en-US" sz="1400" dirty="0" smtClean="0">
                          <a:solidFill>
                            <a:srgbClr val="FF0000"/>
                          </a:solidFill>
                        </a:rPr>
                        <a:t>Decoding</a:t>
                      </a:r>
                    </a:p>
                    <a:p>
                      <a:pPr algn="ctr"/>
                      <a:endParaRPr lang="en-US" sz="1400" dirty="0" smtClean="0"/>
                    </a:p>
                    <a:p>
                      <a:pPr algn="ctr"/>
                      <a:endParaRPr lang="en-US" sz="1400" dirty="0" smtClean="0"/>
                    </a:p>
                    <a:p>
                      <a:pPr algn="ctr"/>
                      <a:endParaRPr lang="en-US" sz="1400" dirty="0" smtClean="0"/>
                    </a:p>
                    <a:p>
                      <a:pPr algn="ctr"/>
                      <a:r>
                        <a:rPr lang="en-US" sz="1400" dirty="0" smtClean="0"/>
                        <a:t>(Blending- Phonics)</a:t>
                      </a:r>
                      <a:endParaRPr lang="en-US" sz="1400" dirty="0"/>
                    </a:p>
                  </a:txBody>
                  <a:tcPr marT="34287" marB="34287"/>
                </a:tc>
                <a:tc>
                  <a:txBody>
                    <a:bodyPr/>
                    <a:lstStyle/>
                    <a:p>
                      <a:pPr algn="ctr"/>
                      <a:r>
                        <a:rPr lang="en-US" sz="1400" dirty="0" smtClean="0">
                          <a:solidFill>
                            <a:srgbClr val="FF0000"/>
                          </a:solidFill>
                        </a:rPr>
                        <a:t>Rapid Naming</a:t>
                      </a:r>
                      <a:endParaRPr lang="en-US" sz="1400" dirty="0">
                        <a:solidFill>
                          <a:srgbClr val="FF0000"/>
                        </a:solidFill>
                      </a:endParaRPr>
                    </a:p>
                  </a:txBody>
                  <a:tcPr marT="34287" marB="34287"/>
                </a:tc>
                <a:tc>
                  <a:txBody>
                    <a:bodyPr/>
                    <a:lstStyle/>
                    <a:p>
                      <a:pPr algn="ctr"/>
                      <a:r>
                        <a:rPr lang="en-US" sz="1400" dirty="0" smtClean="0">
                          <a:solidFill>
                            <a:srgbClr val="FF0000"/>
                          </a:solidFill>
                        </a:rPr>
                        <a:t>Encoding</a:t>
                      </a:r>
                    </a:p>
                    <a:p>
                      <a:pPr algn="ctr"/>
                      <a:endParaRPr lang="en-US" sz="1400" dirty="0" smtClean="0"/>
                    </a:p>
                    <a:p>
                      <a:pPr algn="ctr"/>
                      <a:endParaRPr lang="en-US" sz="1400" dirty="0" smtClean="0"/>
                    </a:p>
                    <a:p>
                      <a:pPr algn="ctr"/>
                      <a:endParaRPr lang="en-US" sz="1400" dirty="0" smtClean="0"/>
                    </a:p>
                    <a:p>
                      <a:pPr algn="ctr"/>
                      <a:r>
                        <a:rPr lang="en-US" sz="1400" dirty="0" smtClean="0"/>
                        <a:t>(Segmenting-Phonics)</a:t>
                      </a:r>
                      <a:endParaRPr lang="en-US" sz="1400" dirty="0"/>
                    </a:p>
                  </a:txBody>
                  <a:tcPr marT="34287" marB="34287"/>
                </a:tc>
              </a:tr>
              <a:tr h="285779">
                <a:tc>
                  <a:txBody>
                    <a:bodyPr/>
                    <a:lstStyle/>
                    <a:p>
                      <a:r>
                        <a:rPr lang="en-US" sz="1400" dirty="0" smtClean="0"/>
                        <a:t>ORF</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r>
              <a:tr h="285779">
                <a:tc>
                  <a:txBody>
                    <a:bodyPr/>
                    <a:lstStyle/>
                    <a:p>
                      <a:r>
                        <a:rPr lang="en-US" sz="1400" dirty="0" smtClean="0"/>
                        <a:t>DSA</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r>
              <a:tr h="285779">
                <a:tc>
                  <a:txBody>
                    <a:bodyPr/>
                    <a:lstStyle/>
                    <a:p>
                      <a:r>
                        <a:rPr lang="en-US" sz="1400" dirty="0" smtClean="0"/>
                        <a:t>RAN</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r>
            </a:tbl>
          </a:graphicData>
        </a:graphic>
      </p:graphicFrame>
    </p:spTree>
    <p:extLst>
      <p:ext uri="{BB962C8B-B14F-4D97-AF65-F5344CB8AC3E}">
        <p14:creationId xmlns:p14="http://schemas.microsoft.com/office/powerpoint/2010/main" val="31930687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71500"/>
          </a:xfrm>
          <a:prstGeom prst="rect">
            <a:avLst/>
          </a:prstGeom>
          <a:solidFill>
            <a:srgbClr val="17375E"/>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9938" name="Title 1"/>
          <p:cNvSpPr>
            <a:spLocks noGrp="1"/>
          </p:cNvSpPr>
          <p:nvPr>
            <p:ph type="title"/>
          </p:nvPr>
        </p:nvSpPr>
        <p:spPr>
          <a:xfrm>
            <a:off x="457200" y="685800"/>
            <a:ext cx="8229600" cy="857250"/>
          </a:xfrm>
        </p:spPr>
        <p:txBody>
          <a:bodyPr/>
          <a:lstStyle/>
          <a:p>
            <a:pPr eaLnBrk="1" hangingPunct="1"/>
            <a:r>
              <a:rPr lang="en-US" sz="3200" dirty="0">
                <a:latin typeface="Calibri" charset="0"/>
              </a:rPr>
              <a:t>Assessing the Six Required Areas in Grades 7-12</a:t>
            </a:r>
          </a:p>
        </p:txBody>
      </p:sp>
      <p:graphicFrame>
        <p:nvGraphicFramePr>
          <p:cNvPr id="6" name="Table 5"/>
          <p:cNvGraphicFramePr>
            <a:graphicFrameLocks noGrp="1"/>
          </p:cNvGraphicFramePr>
          <p:nvPr>
            <p:extLst>
              <p:ext uri="{D42A27DB-BD31-4B8C-83A1-F6EECF244321}">
                <p14:modId xmlns:p14="http://schemas.microsoft.com/office/powerpoint/2010/main" val="1720286841"/>
              </p:ext>
            </p:extLst>
          </p:nvPr>
        </p:nvGraphicFramePr>
        <p:xfrm>
          <a:off x="626555" y="1620658"/>
          <a:ext cx="7646817" cy="2446339"/>
        </p:xfrm>
        <a:graphic>
          <a:graphicData uri="http://schemas.openxmlformats.org/drawingml/2006/table">
            <a:tbl>
              <a:tblPr firstRow="1" bandRow="1">
                <a:tableStyleId>{5C22544A-7EE6-4342-B048-85BDC9FD1C3A}</a:tableStyleId>
              </a:tblPr>
              <a:tblGrid>
                <a:gridCol w="609600"/>
                <a:gridCol w="1342058"/>
                <a:gridCol w="1192905"/>
                <a:gridCol w="1154424"/>
                <a:gridCol w="1077462"/>
                <a:gridCol w="885059"/>
                <a:gridCol w="1385309"/>
              </a:tblGrid>
              <a:tr h="1589002">
                <a:tc>
                  <a:txBody>
                    <a:bodyPr/>
                    <a:lstStyle/>
                    <a:p>
                      <a:pPr algn="ctr"/>
                      <a:endParaRPr lang="en-US" sz="1400" dirty="0"/>
                    </a:p>
                  </a:txBody>
                  <a:tcPr marT="34287" marB="34287"/>
                </a:tc>
                <a:tc>
                  <a:txBody>
                    <a:bodyPr/>
                    <a:lstStyle/>
                    <a:p>
                      <a:pPr algn="ctr"/>
                      <a:r>
                        <a:rPr lang="en-US" sz="1400" dirty="0" smtClean="0">
                          <a:solidFill>
                            <a:srgbClr val="FF0000"/>
                          </a:solidFill>
                        </a:rPr>
                        <a:t>Phonological/Phonemic</a:t>
                      </a:r>
                      <a:r>
                        <a:rPr lang="en-US" sz="1400" baseline="0" dirty="0" smtClean="0">
                          <a:solidFill>
                            <a:srgbClr val="FF0000"/>
                          </a:solidFill>
                        </a:rPr>
                        <a:t> Awareness</a:t>
                      </a:r>
                    </a:p>
                    <a:p>
                      <a:pPr algn="ctr"/>
                      <a:endParaRPr lang="en-US" sz="1400" baseline="0" dirty="0" smtClean="0"/>
                    </a:p>
                    <a:p>
                      <a:pPr algn="ctr"/>
                      <a:r>
                        <a:rPr lang="en-US" sz="1400" baseline="0" dirty="0" smtClean="0"/>
                        <a:t>(Blending/Segmenting)</a:t>
                      </a:r>
                      <a:endParaRPr lang="en-US" sz="1400" dirty="0"/>
                    </a:p>
                  </a:txBody>
                  <a:tcPr marT="34287" marB="34287"/>
                </a:tc>
                <a:tc>
                  <a:txBody>
                    <a:bodyPr/>
                    <a:lstStyle/>
                    <a:p>
                      <a:pPr algn="ctr"/>
                      <a:r>
                        <a:rPr lang="en-US" sz="1400" dirty="0" smtClean="0">
                          <a:solidFill>
                            <a:srgbClr val="FF0000"/>
                          </a:solidFill>
                        </a:rPr>
                        <a:t>Sound-symbol recognition</a:t>
                      </a:r>
                    </a:p>
                    <a:p>
                      <a:pPr algn="ctr"/>
                      <a:endParaRPr lang="en-US" sz="1400" dirty="0" smtClean="0"/>
                    </a:p>
                    <a:p>
                      <a:pPr algn="ctr"/>
                      <a:endParaRPr lang="en-US" sz="1400" dirty="0" smtClean="0"/>
                    </a:p>
                    <a:p>
                      <a:pPr algn="ctr"/>
                      <a:r>
                        <a:rPr lang="en-US" sz="1400" dirty="0" smtClean="0"/>
                        <a:t>(Phonics)</a:t>
                      </a:r>
                      <a:endParaRPr lang="en-US" sz="1400" dirty="0"/>
                    </a:p>
                  </a:txBody>
                  <a:tcPr marT="34287" marB="34287"/>
                </a:tc>
                <a:tc>
                  <a:txBody>
                    <a:bodyPr/>
                    <a:lstStyle/>
                    <a:p>
                      <a:pPr algn="ctr"/>
                      <a:r>
                        <a:rPr lang="en-US" sz="1400" dirty="0" smtClean="0">
                          <a:solidFill>
                            <a:srgbClr val="FF0000"/>
                          </a:solidFill>
                        </a:rPr>
                        <a:t>Alphabet</a:t>
                      </a:r>
                      <a:r>
                        <a:rPr lang="en-US" sz="1400" baseline="0" dirty="0" smtClean="0">
                          <a:solidFill>
                            <a:srgbClr val="FF0000"/>
                          </a:solidFill>
                        </a:rPr>
                        <a:t> knowledge</a:t>
                      </a:r>
                    </a:p>
                    <a:p>
                      <a:pPr algn="ctr"/>
                      <a:endParaRPr lang="en-US" sz="1400" baseline="0" dirty="0" smtClean="0"/>
                    </a:p>
                    <a:p>
                      <a:pPr algn="ctr"/>
                      <a:endParaRPr lang="en-US" sz="1400" baseline="0" dirty="0" smtClean="0"/>
                    </a:p>
                    <a:p>
                      <a:pPr algn="ctr"/>
                      <a:r>
                        <a:rPr lang="en-US" sz="1400" baseline="0" dirty="0" smtClean="0"/>
                        <a:t>(Alphabetic Principle)</a:t>
                      </a:r>
                      <a:endParaRPr lang="en-US" sz="1400" dirty="0"/>
                    </a:p>
                  </a:txBody>
                  <a:tcPr marT="34287" marB="34287"/>
                </a:tc>
                <a:tc>
                  <a:txBody>
                    <a:bodyPr/>
                    <a:lstStyle/>
                    <a:p>
                      <a:pPr algn="ctr"/>
                      <a:r>
                        <a:rPr lang="en-US" sz="1400" dirty="0" smtClean="0">
                          <a:solidFill>
                            <a:srgbClr val="FF0000"/>
                          </a:solidFill>
                        </a:rPr>
                        <a:t>Decoding</a:t>
                      </a:r>
                    </a:p>
                    <a:p>
                      <a:pPr algn="ctr"/>
                      <a:endParaRPr lang="en-US" sz="1400" dirty="0" smtClean="0"/>
                    </a:p>
                    <a:p>
                      <a:pPr algn="ctr"/>
                      <a:endParaRPr lang="en-US" sz="1400" dirty="0" smtClean="0"/>
                    </a:p>
                    <a:p>
                      <a:pPr algn="ctr"/>
                      <a:endParaRPr lang="en-US" sz="1400" dirty="0" smtClean="0"/>
                    </a:p>
                    <a:p>
                      <a:pPr algn="ctr"/>
                      <a:r>
                        <a:rPr lang="en-US" sz="1400" dirty="0" smtClean="0"/>
                        <a:t>(Blending- Phonics)</a:t>
                      </a:r>
                      <a:endParaRPr lang="en-US" sz="1400" dirty="0"/>
                    </a:p>
                  </a:txBody>
                  <a:tcPr marT="34287" marB="34287"/>
                </a:tc>
                <a:tc>
                  <a:txBody>
                    <a:bodyPr/>
                    <a:lstStyle/>
                    <a:p>
                      <a:pPr algn="ctr"/>
                      <a:r>
                        <a:rPr lang="en-US" sz="1400" dirty="0" smtClean="0">
                          <a:solidFill>
                            <a:srgbClr val="FF0000"/>
                          </a:solidFill>
                        </a:rPr>
                        <a:t>Rapid Naming</a:t>
                      </a:r>
                      <a:endParaRPr lang="en-US" sz="1400" dirty="0">
                        <a:solidFill>
                          <a:srgbClr val="FF0000"/>
                        </a:solidFill>
                      </a:endParaRPr>
                    </a:p>
                  </a:txBody>
                  <a:tcPr marT="34287" marB="34287"/>
                </a:tc>
                <a:tc>
                  <a:txBody>
                    <a:bodyPr/>
                    <a:lstStyle/>
                    <a:p>
                      <a:pPr algn="ctr"/>
                      <a:r>
                        <a:rPr lang="en-US" sz="1400" dirty="0" smtClean="0">
                          <a:solidFill>
                            <a:srgbClr val="FF0000"/>
                          </a:solidFill>
                        </a:rPr>
                        <a:t>Encoding</a:t>
                      </a:r>
                    </a:p>
                    <a:p>
                      <a:pPr algn="ctr"/>
                      <a:endParaRPr lang="en-US" sz="1400" dirty="0" smtClean="0">
                        <a:solidFill>
                          <a:srgbClr val="FF0000"/>
                        </a:solidFill>
                      </a:endParaRPr>
                    </a:p>
                    <a:p>
                      <a:pPr algn="ctr"/>
                      <a:endParaRPr lang="en-US" sz="1400" dirty="0" smtClean="0"/>
                    </a:p>
                    <a:p>
                      <a:pPr algn="ctr"/>
                      <a:endParaRPr lang="en-US" sz="1400" dirty="0" smtClean="0"/>
                    </a:p>
                    <a:p>
                      <a:pPr algn="ctr"/>
                      <a:r>
                        <a:rPr lang="en-US" sz="1400" dirty="0" smtClean="0"/>
                        <a:t>(Segmenting-Phonics)</a:t>
                      </a:r>
                      <a:endParaRPr lang="en-US" sz="1400" dirty="0"/>
                    </a:p>
                  </a:txBody>
                  <a:tcPr marT="34287" marB="34287"/>
                </a:tc>
              </a:tr>
              <a:tr h="285779">
                <a:tc>
                  <a:txBody>
                    <a:bodyPr/>
                    <a:lstStyle/>
                    <a:p>
                      <a:r>
                        <a:rPr lang="en-US" sz="1400" dirty="0" smtClean="0"/>
                        <a:t>ORF</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r>
              <a:tr h="285779">
                <a:tc>
                  <a:txBody>
                    <a:bodyPr/>
                    <a:lstStyle/>
                    <a:p>
                      <a:r>
                        <a:rPr lang="en-US" sz="1400" dirty="0" smtClean="0"/>
                        <a:t>DSA</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r>
              <a:tr h="285779">
                <a:tc>
                  <a:txBody>
                    <a:bodyPr/>
                    <a:lstStyle/>
                    <a:p>
                      <a:r>
                        <a:rPr lang="en-US" sz="1400" dirty="0" smtClean="0"/>
                        <a:t>RAN</a:t>
                      </a: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endParaRPr lang="en-US" sz="1400" dirty="0"/>
                    </a:p>
                  </a:txBody>
                  <a:tcPr marT="34287" marB="34287"/>
                </a:tc>
                <a:tc>
                  <a:txBody>
                    <a:bodyPr/>
                    <a:lstStyle/>
                    <a:p>
                      <a:pPr algn="ctr"/>
                      <a:r>
                        <a:rPr lang="en-US" sz="1400" dirty="0" smtClean="0"/>
                        <a:t>X</a:t>
                      </a:r>
                      <a:endParaRPr lang="en-US" sz="1400" dirty="0"/>
                    </a:p>
                  </a:txBody>
                  <a:tcPr marT="34287" marB="34287"/>
                </a:tc>
                <a:tc>
                  <a:txBody>
                    <a:bodyPr/>
                    <a:lstStyle/>
                    <a:p>
                      <a:pPr algn="ctr"/>
                      <a:endParaRPr lang="en-US" sz="1400" dirty="0"/>
                    </a:p>
                  </a:txBody>
                  <a:tcPr marT="34287" marB="34287"/>
                </a:tc>
              </a:tr>
            </a:tbl>
          </a:graphicData>
        </a:graphic>
      </p:graphicFrame>
    </p:spTree>
    <p:extLst>
      <p:ext uri="{BB962C8B-B14F-4D97-AF65-F5344CB8AC3E}">
        <p14:creationId xmlns:p14="http://schemas.microsoft.com/office/powerpoint/2010/main" val="17048587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08637" y="1802699"/>
            <a:ext cx="8229600" cy="3072785"/>
          </a:xfrm>
          <a:prstGeom prst="rect">
            <a:avLst/>
          </a:prstGeom>
        </p:spPr>
        <p:txBody>
          <a:bodyPr lIns="91425" tIns="91425" rIns="91425" bIns="91425" anchor="ctr" anchorCtr="0">
            <a:noAutofit/>
          </a:bodyPr>
          <a:lstStyle/>
          <a:p>
            <a:pPr algn="l" rtl="0">
              <a:spcBef>
                <a:spcPts val="0"/>
              </a:spcBef>
              <a:buNone/>
            </a:pPr>
            <a:r>
              <a:rPr lang="en-US" sz="2400" dirty="0" smtClean="0"/>
              <a:t>If DIBELS Screening indicates the need for intervention, the Response to Intervention (RTI) shall be used to address the needs of the student.</a:t>
            </a:r>
            <a:br>
              <a:rPr lang="en-US" sz="2400" dirty="0" smtClean="0"/>
            </a:br>
            <a:r>
              <a:rPr lang="en-US" sz="2400" dirty="0"/>
              <a:t/>
            </a:r>
            <a:br>
              <a:rPr lang="en-US" sz="2400" dirty="0"/>
            </a:br>
            <a:r>
              <a:rPr lang="en-US" sz="2400" dirty="0" smtClean="0"/>
              <a:t>If RTI indicates the possibility of dyslexia, the student shall be evaluated.</a:t>
            </a:r>
            <a:br>
              <a:rPr lang="en-US" sz="2400" dirty="0" smtClean="0"/>
            </a:br>
            <a:endParaRPr lang="en" sz="2400" dirty="0"/>
          </a:p>
        </p:txBody>
      </p:sp>
      <p:sp>
        <p:nvSpPr>
          <p:cNvPr id="3" name="TextBox 2"/>
          <p:cNvSpPr txBox="1"/>
          <p:nvPr/>
        </p:nvSpPr>
        <p:spPr>
          <a:xfrm>
            <a:off x="600838" y="600900"/>
            <a:ext cx="8078878" cy="1015663"/>
          </a:xfrm>
          <a:prstGeom prst="rect">
            <a:avLst/>
          </a:prstGeom>
          <a:noFill/>
        </p:spPr>
        <p:txBody>
          <a:bodyPr wrap="square" rtlCol="0">
            <a:spAutoFit/>
          </a:bodyPr>
          <a:lstStyle/>
          <a:p>
            <a:pPr algn="ctr"/>
            <a:r>
              <a:rPr lang="en" sz="3000" b="1" dirty="0"/>
              <a:t>A.C.A. § 6-41-603</a:t>
            </a:r>
            <a:r>
              <a:rPr lang="en-US" sz="3000" b="1" dirty="0"/>
              <a:t> Required Screening and Intervention</a:t>
            </a:r>
            <a:endParaRPr lang="en-US" sz="3000" dirty="0"/>
          </a:p>
        </p:txBody>
      </p:sp>
    </p:spTree>
    <p:extLst>
      <p:ext uri="{BB962C8B-B14F-4D97-AF65-F5344CB8AC3E}">
        <p14:creationId xmlns:p14="http://schemas.microsoft.com/office/powerpoint/2010/main" val="2174023994"/>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457200" y="914400"/>
            <a:ext cx="2266950" cy="2132013"/>
            <a:chOff x="457200" y="1219200"/>
            <a:chExt cx="2266950" cy="2843213"/>
          </a:xfrm>
        </p:grpSpPr>
        <p:sp>
          <p:nvSpPr>
            <p:cNvPr id="42007" name="Rectangle 4"/>
            <p:cNvSpPr>
              <a:spLocks noChangeArrowheads="1"/>
            </p:cNvSpPr>
            <p:nvPr/>
          </p:nvSpPr>
          <p:spPr bwMode="auto">
            <a:xfrm>
              <a:off x="457200" y="1219200"/>
              <a:ext cx="2266950" cy="422275"/>
            </a:xfrm>
            <a:prstGeom prst="rect">
              <a:avLst/>
            </a:prstGeom>
            <a:solidFill>
              <a:srgbClr val="CCFFCC"/>
            </a:solidFill>
            <a:ln w="25400">
              <a:solidFill>
                <a:schemeClr val="tx1"/>
              </a:solidFill>
              <a:miter lim="800000"/>
              <a:headEnd type="none" w="sm" len="sm"/>
              <a:tailEnd type="none" w="sm" len="sm"/>
            </a:ln>
          </p:spPr>
          <p:txBody>
            <a:bodyPr anchor="ctr"/>
            <a:lstStyle/>
            <a:p>
              <a:pPr algn="ctr"/>
              <a:r>
                <a:rPr lang="en-US" sz="2400" b="1" dirty="0">
                  <a:latin typeface="Arial" charset="0"/>
                </a:rPr>
                <a:t>TIER 1</a:t>
              </a:r>
            </a:p>
          </p:txBody>
        </p:sp>
        <p:sp>
          <p:nvSpPr>
            <p:cNvPr id="42008" name="Rectangle 5"/>
            <p:cNvSpPr>
              <a:spLocks noChangeArrowheads="1"/>
            </p:cNvSpPr>
            <p:nvPr/>
          </p:nvSpPr>
          <p:spPr bwMode="auto">
            <a:xfrm>
              <a:off x="457200" y="1795463"/>
              <a:ext cx="2266950" cy="2266950"/>
            </a:xfrm>
            <a:prstGeom prst="rect">
              <a:avLst/>
            </a:prstGeom>
            <a:solidFill>
              <a:srgbClr val="CCFFCC"/>
            </a:solidFill>
            <a:ln w="25400">
              <a:solidFill>
                <a:schemeClr val="tx1"/>
              </a:solidFill>
              <a:miter lim="800000"/>
              <a:headEnd type="none" w="sm" len="sm"/>
              <a:tailEnd type="none" w="sm" len="sm"/>
            </a:ln>
          </p:spPr>
          <p:txBody>
            <a:bodyPr anchor="ctr"/>
            <a:lstStyle/>
            <a:p>
              <a:pPr algn="ctr" eaLnBrk="0" hangingPunct="0">
                <a:spcBef>
                  <a:spcPct val="50000"/>
                </a:spcBef>
              </a:pPr>
              <a:r>
                <a:rPr lang="en-US" sz="1600" b="1" dirty="0">
                  <a:latin typeface="Arial" charset="0"/>
                </a:rPr>
                <a:t>General Education (Core) Classroom Instruction</a:t>
              </a:r>
            </a:p>
            <a:p>
              <a:pPr algn="ctr" eaLnBrk="0" hangingPunct="0">
                <a:spcBef>
                  <a:spcPct val="50000"/>
                </a:spcBef>
              </a:pPr>
              <a:r>
                <a:rPr lang="en-US" sz="1600" b="1" dirty="0">
                  <a:latin typeface="Arial" charset="0"/>
                </a:rPr>
                <a:t>_________________</a:t>
              </a:r>
            </a:p>
            <a:p>
              <a:pPr algn="ctr" eaLnBrk="0" hangingPunct="0">
                <a:spcBef>
                  <a:spcPct val="50000"/>
                </a:spcBef>
              </a:pPr>
              <a:r>
                <a:rPr lang="en-US" sz="1600" b="1" dirty="0">
                  <a:latin typeface="Arial" charset="0"/>
                </a:rPr>
                <a:t>All Students</a:t>
              </a:r>
            </a:p>
          </p:txBody>
        </p:sp>
      </p:grpSp>
      <p:sp>
        <p:nvSpPr>
          <p:cNvPr id="11285" name="Rectangle 6"/>
          <p:cNvSpPr>
            <a:spLocks noChangeArrowheads="1"/>
          </p:cNvSpPr>
          <p:nvPr/>
        </p:nvSpPr>
        <p:spPr bwMode="auto">
          <a:xfrm>
            <a:off x="457200" y="3246438"/>
            <a:ext cx="2266950" cy="1268412"/>
          </a:xfrm>
          <a:prstGeom prst="rect">
            <a:avLst/>
          </a:prstGeom>
          <a:solidFill>
            <a:srgbClr val="CCFFCC"/>
          </a:solidFill>
          <a:ln w="25400">
            <a:solidFill>
              <a:schemeClr val="tx1"/>
            </a:solidFill>
            <a:miter lim="800000"/>
            <a:headEnd type="none" w="sm" len="sm"/>
            <a:tailEnd type="none" w="sm" len="sm"/>
          </a:ln>
        </p:spPr>
        <p:txBody>
          <a:bodyPr anchor="ctr"/>
          <a:lstStyle/>
          <a:p>
            <a:pPr algn="ctr"/>
            <a:r>
              <a:rPr lang="en-US" sz="1000" b="1" dirty="0">
                <a:solidFill>
                  <a:srgbClr val="990000"/>
                </a:solidFill>
                <a:latin typeface="Arial" charset="0"/>
              </a:rPr>
              <a:t>Universal Screening /</a:t>
            </a:r>
          </a:p>
          <a:p>
            <a:pPr algn="ctr"/>
            <a:r>
              <a:rPr lang="en-US" sz="1000" b="1" u="sng" dirty="0">
                <a:solidFill>
                  <a:srgbClr val="990000"/>
                </a:solidFill>
                <a:latin typeface="Arial" charset="0"/>
              </a:rPr>
              <a:t>Benchmark Assessments</a:t>
            </a:r>
            <a:br>
              <a:rPr lang="en-US" sz="1000" b="1" u="sng" dirty="0">
                <a:solidFill>
                  <a:srgbClr val="990000"/>
                </a:solidFill>
                <a:latin typeface="Arial" charset="0"/>
              </a:rPr>
            </a:br>
            <a:r>
              <a:rPr lang="en-US" sz="100" b="1" u="sng" dirty="0">
                <a:solidFill>
                  <a:srgbClr val="990000"/>
                </a:solidFill>
                <a:latin typeface="Arial" charset="0"/>
              </a:rPr>
              <a:t/>
            </a:r>
            <a:br>
              <a:rPr lang="en-US" sz="100" b="1" u="sng" dirty="0">
                <a:solidFill>
                  <a:srgbClr val="990000"/>
                </a:solidFill>
                <a:latin typeface="Arial" charset="0"/>
              </a:rPr>
            </a:br>
            <a:r>
              <a:rPr lang="en-US" sz="1000" dirty="0">
                <a:latin typeface="Arial" charset="0"/>
              </a:rPr>
              <a:t>Phonological awareness</a:t>
            </a:r>
            <a:br>
              <a:rPr lang="en-US" sz="1000" dirty="0">
                <a:latin typeface="Arial" charset="0"/>
              </a:rPr>
            </a:br>
            <a:r>
              <a:rPr lang="en-US" sz="1000" dirty="0">
                <a:latin typeface="Arial" charset="0"/>
              </a:rPr>
              <a:t>Sound symbol recognition</a:t>
            </a:r>
            <a:br>
              <a:rPr lang="en-US" sz="1000" dirty="0">
                <a:latin typeface="Arial" charset="0"/>
              </a:rPr>
            </a:br>
            <a:r>
              <a:rPr lang="en-US" sz="1000" dirty="0">
                <a:latin typeface="Arial" charset="0"/>
              </a:rPr>
              <a:t>Alphabet knowledge</a:t>
            </a:r>
            <a:br>
              <a:rPr lang="en-US" sz="1000" dirty="0">
                <a:latin typeface="Arial" charset="0"/>
              </a:rPr>
            </a:br>
            <a:r>
              <a:rPr lang="en-US" sz="1000" dirty="0">
                <a:latin typeface="Arial" charset="0"/>
              </a:rPr>
              <a:t>Decoding skills</a:t>
            </a:r>
            <a:br>
              <a:rPr lang="en-US" sz="1000" dirty="0">
                <a:latin typeface="Arial" charset="0"/>
              </a:rPr>
            </a:br>
            <a:r>
              <a:rPr lang="en-US" sz="1000" dirty="0">
                <a:latin typeface="Arial" charset="0"/>
              </a:rPr>
              <a:t>Rapid naming skills</a:t>
            </a:r>
            <a:br>
              <a:rPr lang="en-US" sz="1000" dirty="0">
                <a:latin typeface="Arial" charset="0"/>
              </a:rPr>
            </a:br>
            <a:r>
              <a:rPr lang="en-US" sz="1000" dirty="0">
                <a:latin typeface="Arial" charset="0"/>
              </a:rPr>
              <a:t>Encoding skills</a:t>
            </a:r>
          </a:p>
        </p:txBody>
      </p:sp>
      <p:cxnSp>
        <p:nvCxnSpPr>
          <p:cNvPr id="11286" name="AutoShape 7"/>
          <p:cNvCxnSpPr>
            <a:cxnSpLocks noChangeShapeType="1"/>
            <a:stCxn id="42008" idx="2"/>
            <a:endCxn id="11285" idx="0"/>
          </p:cNvCxnSpPr>
          <p:nvPr/>
        </p:nvCxnSpPr>
        <p:spPr bwMode="auto">
          <a:xfrm>
            <a:off x="1590675" y="3046413"/>
            <a:ext cx="0" cy="200025"/>
          </a:xfrm>
          <a:prstGeom prst="straightConnector1">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sp>
        <p:nvSpPr>
          <p:cNvPr id="11281" name="Rectangle 11"/>
          <p:cNvSpPr>
            <a:spLocks noChangeArrowheads="1"/>
          </p:cNvSpPr>
          <p:nvPr/>
        </p:nvSpPr>
        <p:spPr bwMode="auto">
          <a:xfrm>
            <a:off x="3429000" y="4046538"/>
            <a:ext cx="2266950" cy="600075"/>
          </a:xfrm>
          <a:prstGeom prst="rect">
            <a:avLst/>
          </a:prstGeom>
          <a:solidFill>
            <a:srgbClr val="FFFF99"/>
          </a:solidFill>
          <a:ln w="25400">
            <a:solidFill>
              <a:schemeClr val="tx1"/>
            </a:solidFill>
            <a:miter lim="800000"/>
            <a:headEnd type="none" w="sm" len="sm"/>
            <a:tailEnd type="none" w="sm" len="sm"/>
          </a:ln>
        </p:spPr>
        <p:txBody>
          <a:bodyPr anchor="ctr"/>
          <a:lstStyle/>
          <a:p>
            <a:pPr algn="ctr"/>
            <a:r>
              <a:rPr lang="en-US" sz="1400" b="1" dirty="0">
                <a:solidFill>
                  <a:srgbClr val="990000"/>
                </a:solidFill>
                <a:latin typeface="Arial" charset="0"/>
              </a:rPr>
              <a:t>Progress Monitoring</a:t>
            </a:r>
          </a:p>
        </p:txBody>
      </p:sp>
      <p:cxnSp>
        <p:nvCxnSpPr>
          <p:cNvPr id="11282" name="AutoShape 12"/>
          <p:cNvCxnSpPr>
            <a:cxnSpLocks noChangeShapeType="1"/>
            <a:stCxn id="41999" idx="2"/>
            <a:endCxn id="11281" idx="0"/>
          </p:cNvCxnSpPr>
          <p:nvPr/>
        </p:nvCxnSpPr>
        <p:spPr bwMode="auto">
          <a:xfrm>
            <a:off x="4562475" y="3814763"/>
            <a:ext cx="0" cy="231775"/>
          </a:xfrm>
          <a:prstGeom prst="straightConnector1">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grpSp>
        <p:nvGrpSpPr>
          <p:cNvPr id="4" name="Group 13"/>
          <p:cNvGrpSpPr>
            <a:grpSpLocks/>
          </p:cNvGrpSpPr>
          <p:nvPr/>
        </p:nvGrpSpPr>
        <p:grpSpPr bwMode="auto">
          <a:xfrm>
            <a:off x="6324600" y="1847850"/>
            <a:ext cx="2266950" cy="3162300"/>
            <a:chOff x="4041" y="1604"/>
            <a:chExt cx="1428" cy="2395"/>
          </a:xfrm>
        </p:grpSpPr>
        <p:sp>
          <p:nvSpPr>
            <p:cNvPr id="42005" name="Rectangle 14"/>
            <p:cNvSpPr>
              <a:spLocks noChangeArrowheads="1"/>
            </p:cNvSpPr>
            <p:nvPr/>
          </p:nvSpPr>
          <p:spPr bwMode="auto">
            <a:xfrm>
              <a:off x="4041" y="1604"/>
              <a:ext cx="1428" cy="266"/>
            </a:xfrm>
            <a:prstGeom prst="rect">
              <a:avLst/>
            </a:prstGeom>
            <a:solidFill>
              <a:srgbClr val="CC0000">
                <a:alpha val="34117"/>
              </a:srgbClr>
            </a:solidFill>
            <a:ln w="25400">
              <a:solidFill>
                <a:schemeClr val="tx1"/>
              </a:solidFill>
              <a:miter lim="800000"/>
              <a:headEnd type="none" w="sm" len="sm"/>
              <a:tailEnd type="none" w="sm" len="sm"/>
            </a:ln>
          </p:spPr>
          <p:txBody>
            <a:bodyPr anchor="ctr"/>
            <a:lstStyle/>
            <a:p>
              <a:pPr algn="ctr"/>
              <a:r>
                <a:rPr lang="en-US" sz="2400" b="1" dirty="0">
                  <a:latin typeface="Arial" charset="0"/>
                </a:rPr>
                <a:t>TIER 3</a:t>
              </a:r>
            </a:p>
          </p:txBody>
        </p:sp>
        <p:sp>
          <p:nvSpPr>
            <p:cNvPr id="42006" name="Rectangle 15"/>
            <p:cNvSpPr>
              <a:spLocks noChangeArrowheads="1"/>
            </p:cNvSpPr>
            <p:nvPr/>
          </p:nvSpPr>
          <p:spPr bwMode="auto">
            <a:xfrm>
              <a:off x="4041" y="1967"/>
              <a:ext cx="1428" cy="2032"/>
            </a:xfrm>
            <a:prstGeom prst="rect">
              <a:avLst/>
            </a:prstGeom>
            <a:solidFill>
              <a:srgbClr val="CC0000">
                <a:alpha val="34117"/>
              </a:srgbClr>
            </a:solidFill>
            <a:ln w="25400">
              <a:solidFill>
                <a:schemeClr val="tx1"/>
              </a:solidFill>
              <a:miter lim="800000"/>
              <a:headEnd type="none" w="sm" len="sm"/>
              <a:tailEnd type="none" w="sm" len="sm"/>
            </a:ln>
          </p:spPr>
          <p:txBody>
            <a:bodyPr anchor="ctr"/>
            <a:lstStyle/>
            <a:p>
              <a:pPr algn="ctr" eaLnBrk="0" hangingPunct="0">
                <a:spcBef>
                  <a:spcPct val="50000"/>
                </a:spcBef>
              </a:pPr>
              <a:r>
                <a:rPr lang="en-US" sz="1600" b="1" dirty="0">
                  <a:latin typeface="Arial" charset="0"/>
                </a:rPr>
                <a:t>Comprehensive Assessment</a:t>
              </a:r>
              <a:br>
                <a:rPr lang="en-US" sz="1600" b="1" dirty="0">
                  <a:latin typeface="Arial" charset="0"/>
                </a:rPr>
              </a:br>
              <a:r>
                <a:rPr lang="en-US" sz="1600" b="1" dirty="0">
                  <a:latin typeface="Arial" charset="0"/>
                </a:rPr>
                <a:t>__________________</a:t>
              </a:r>
            </a:p>
            <a:p>
              <a:pPr algn="ctr" eaLnBrk="0" hangingPunct="0">
                <a:spcBef>
                  <a:spcPct val="50000"/>
                </a:spcBef>
              </a:pPr>
              <a:r>
                <a:rPr lang="en-US" sz="1600" b="1" dirty="0">
                  <a:latin typeface="Arial" charset="0"/>
                </a:rPr>
                <a:t>Intensive Instruction</a:t>
              </a:r>
            </a:p>
            <a:p>
              <a:pPr algn="ctr" eaLnBrk="0" hangingPunct="0">
                <a:spcBef>
                  <a:spcPct val="50000"/>
                </a:spcBef>
              </a:pPr>
              <a:r>
                <a:rPr lang="en-US" sz="1600" b="1" dirty="0">
                  <a:latin typeface="Arial" charset="0"/>
                </a:rPr>
                <a:t>5-10 % _________________</a:t>
              </a:r>
            </a:p>
            <a:p>
              <a:pPr eaLnBrk="0" hangingPunct="0">
                <a:spcBef>
                  <a:spcPct val="50000"/>
                </a:spcBef>
              </a:pPr>
              <a:endParaRPr lang="en-US" sz="1600" b="1" dirty="0">
                <a:latin typeface="Arial" charset="0"/>
              </a:endParaRPr>
            </a:p>
            <a:p>
              <a:pPr eaLnBrk="0" hangingPunct="0">
                <a:spcBef>
                  <a:spcPct val="50000"/>
                </a:spcBef>
              </a:pPr>
              <a:endParaRPr lang="en-US" sz="1600" b="1" dirty="0">
                <a:latin typeface="Arial" charset="0"/>
              </a:endParaRPr>
            </a:p>
          </p:txBody>
        </p:sp>
      </p:grpSp>
      <p:grpSp>
        <p:nvGrpSpPr>
          <p:cNvPr id="5" name="Group 16"/>
          <p:cNvGrpSpPr>
            <a:grpSpLocks/>
          </p:cNvGrpSpPr>
          <p:nvPr/>
        </p:nvGrpSpPr>
        <p:grpSpPr bwMode="auto">
          <a:xfrm>
            <a:off x="2724150" y="1527175"/>
            <a:ext cx="704850" cy="2390775"/>
            <a:chOff x="1716" y="1330"/>
            <a:chExt cx="444" cy="2008"/>
          </a:xfrm>
        </p:grpSpPr>
        <p:cxnSp>
          <p:nvCxnSpPr>
            <p:cNvPr id="42003" name="AutoShape 17"/>
            <p:cNvCxnSpPr>
              <a:cxnSpLocks noChangeShapeType="1"/>
              <a:stCxn id="11285" idx="3"/>
              <a:endCxn id="41998" idx="1"/>
            </p:cNvCxnSpPr>
            <p:nvPr/>
          </p:nvCxnSpPr>
          <p:spPr bwMode="auto">
            <a:xfrm flipV="1">
              <a:off x="1716" y="1330"/>
              <a:ext cx="444" cy="1978"/>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04" name="Rectangle 18"/>
            <p:cNvSpPr>
              <a:spLocks noChangeArrowheads="1"/>
            </p:cNvSpPr>
            <p:nvPr/>
          </p:nvSpPr>
          <p:spPr bwMode="auto">
            <a:xfrm>
              <a:off x="1719" y="3079"/>
              <a:ext cx="29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400" b="1" dirty="0">
                  <a:latin typeface="Arial" charset="0"/>
                </a:rPr>
                <a:t>ID</a:t>
              </a:r>
            </a:p>
          </p:txBody>
        </p:sp>
      </p:grpSp>
      <p:grpSp>
        <p:nvGrpSpPr>
          <p:cNvPr id="6" name="Group 19"/>
          <p:cNvGrpSpPr>
            <a:grpSpLocks/>
          </p:cNvGrpSpPr>
          <p:nvPr/>
        </p:nvGrpSpPr>
        <p:grpSpPr bwMode="auto">
          <a:xfrm>
            <a:off x="5686425" y="2000250"/>
            <a:ext cx="652463" cy="2614613"/>
            <a:chOff x="3582" y="1749"/>
            <a:chExt cx="411" cy="1919"/>
          </a:xfrm>
        </p:grpSpPr>
        <p:cxnSp>
          <p:nvCxnSpPr>
            <p:cNvPr id="42001" name="AutoShape 20"/>
            <p:cNvCxnSpPr>
              <a:cxnSpLocks noChangeShapeType="1"/>
            </p:cNvCxnSpPr>
            <p:nvPr/>
          </p:nvCxnSpPr>
          <p:spPr bwMode="auto">
            <a:xfrm flipV="1">
              <a:off x="3582" y="1749"/>
              <a:ext cx="411" cy="1681"/>
            </a:xfrm>
            <a:prstGeom prst="bentConnector3">
              <a:avLst>
                <a:gd name="adj1" fmla="val 4988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02" name="Rectangle 21"/>
            <p:cNvSpPr>
              <a:spLocks noChangeArrowheads="1"/>
            </p:cNvSpPr>
            <p:nvPr/>
          </p:nvSpPr>
          <p:spPr bwMode="auto">
            <a:xfrm>
              <a:off x="3582" y="3442"/>
              <a:ext cx="29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400" b="1" dirty="0">
                  <a:latin typeface="Arial" charset="0"/>
                </a:rPr>
                <a:t>ID</a:t>
              </a:r>
            </a:p>
          </p:txBody>
        </p:sp>
      </p:grpSp>
      <p:grpSp>
        <p:nvGrpSpPr>
          <p:cNvPr id="14" name="Group 13"/>
          <p:cNvGrpSpPr>
            <a:grpSpLocks/>
          </p:cNvGrpSpPr>
          <p:nvPr/>
        </p:nvGrpSpPr>
        <p:grpSpPr bwMode="auto">
          <a:xfrm>
            <a:off x="3429000" y="1343025"/>
            <a:ext cx="2279650" cy="2471738"/>
            <a:chOff x="3429000" y="1524001"/>
            <a:chExt cx="2279650" cy="3295702"/>
          </a:xfrm>
        </p:grpSpPr>
        <p:sp>
          <p:nvSpPr>
            <p:cNvPr id="41998" name="Rectangle 9"/>
            <p:cNvSpPr>
              <a:spLocks noChangeArrowheads="1"/>
            </p:cNvSpPr>
            <p:nvPr/>
          </p:nvSpPr>
          <p:spPr bwMode="auto">
            <a:xfrm>
              <a:off x="3429000" y="1524001"/>
              <a:ext cx="2266950" cy="489479"/>
            </a:xfrm>
            <a:prstGeom prst="rect">
              <a:avLst/>
            </a:prstGeom>
            <a:solidFill>
              <a:srgbClr val="FFFF99"/>
            </a:solidFill>
            <a:ln w="25400">
              <a:solidFill>
                <a:schemeClr val="tx1"/>
              </a:solidFill>
              <a:miter lim="800000"/>
              <a:headEnd type="none" w="sm" len="sm"/>
              <a:tailEnd type="none" w="sm" len="sm"/>
            </a:ln>
          </p:spPr>
          <p:txBody>
            <a:bodyPr anchor="ctr"/>
            <a:lstStyle/>
            <a:p>
              <a:pPr algn="ctr"/>
              <a:r>
                <a:rPr lang="en-US" sz="2400" b="1" dirty="0">
                  <a:latin typeface="Arial" charset="0"/>
                </a:rPr>
                <a:t>TIER 2</a:t>
              </a:r>
            </a:p>
          </p:txBody>
        </p:sp>
        <p:sp>
          <p:nvSpPr>
            <p:cNvPr id="41999" name="Rectangle 10"/>
            <p:cNvSpPr>
              <a:spLocks noChangeArrowheads="1"/>
            </p:cNvSpPr>
            <p:nvPr/>
          </p:nvSpPr>
          <p:spPr bwMode="auto">
            <a:xfrm>
              <a:off x="3429000" y="2191974"/>
              <a:ext cx="2266950" cy="2627729"/>
            </a:xfrm>
            <a:prstGeom prst="rect">
              <a:avLst/>
            </a:prstGeom>
            <a:solidFill>
              <a:srgbClr val="FFFF99"/>
            </a:solidFill>
            <a:ln w="25400">
              <a:solidFill>
                <a:schemeClr val="tx1"/>
              </a:solidFill>
              <a:miter lim="800000"/>
              <a:headEnd type="none" w="sm" len="sm"/>
              <a:tailEnd type="none" w="sm" len="sm"/>
            </a:ln>
          </p:spPr>
          <p:txBody>
            <a:bodyPr anchor="ctr"/>
            <a:lstStyle/>
            <a:p>
              <a:pPr eaLnBrk="0" hangingPunct="0">
                <a:spcBef>
                  <a:spcPct val="50000"/>
                </a:spcBef>
              </a:pPr>
              <a:endParaRPr lang="en-US" sz="1600" b="1" dirty="0">
                <a:solidFill>
                  <a:srgbClr val="990000"/>
                </a:solidFill>
                <a:latin typeface="Arial" charset="0"/>
              </a:endParaRPr>
            </a:p>
            <a:p>
              <a:pPr eaLnBrk="0" hangingPunct="0">
                <a:spcBef>
                  <a:spcPct val="50000"/>
                </a:spcBef>
              </a:pPr>
              <a:endParaRPr lang="en-US" sz="1600" b="1" dirty="0">
                <a:solidFill>
                  <a:srgbClr val="990000"/>
                </a:solidFill>
                <a:latin typeface="Arial" charset="0"/>
              </a:endParaRPr>
            </a:p>
          </p:txBody>
        </p:sp>
        <p:sp>
          <p:nvSpPr>
            <p:cNvPr id="42000" name="Rectangle 22"/>
            <p:cNvSpPr>
              <a:spLocks noChangeArrowheads="1"/>
            </p:cNvSpPr>
            <p:nvPr/>
          </p:nvSpPr>
          <p:spPr bwMode="auto">
            <a:xfrm>
              <a:off x="3429000" y="2235200"/>
              <a:ext cx="2279650" cy="17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p>
              <a:pPr algn="ctr"/>
              <a:r>
                <a:rPr lang="en-US" sz="1600" b="1" dirty="0">
                  <a:latin typeface="Arial" charset="0"/>
                </a:rPr>
                <a:t>Strategic Instruction</a:t>
              </a:r>
            </a:p>
            <a:p>
              <a:pPr algn="ctr"/>
              <a:r>
                <a:rPr lang="en-US" sz="1600" b="1" dirty="0">
                  <a:latin typeface="Arial" charset="0"/>
                </a:rPr>
                <a:t>(Intervention)</a:t>
              </a:r>
            </a:p>
            <a:p>
              <a:pPr algn="ctr"/>
              <a:r>
                <a:rPr lang="en-US" sz="1600" b="1" dirty="0">
                  <a:latin typeface="Arial" charset="0"/>
                </a:rPr>
                <a:t>20- 30%</a:t>
              </a:r>
            </a:p>
            <a:p>
              <a:pPr algn="ctr"/>
              <a:r>
                <a:rPr lang="en-US" sz="1600" b="1" dirty="0">
                  <a:latin typeface="Arial" charset="0"/>
                </a:rPr>
                <a:t>__________________</a:t>
              </a:r>
            </a:p>
            <a:p>
              <a:pPr algn="ctr"/>
              <a:endParaRPr lang="en-US" sz="1600" b="1" dirty="0">
                <a:latin typeface="Arial" charset="0"/>
              </a:endParaRPr>
            </a:p>
          </p:txBody>
        </p:sp>
      </p:grpSp>
      <p:sp>
        <p:nvSpPr>
          <p:cNvPr id="2" name="TextBox 1"/>
          <p:cNvSpPr txBox="1">
            <a:spLocks noChangeArrowheads="1"/>
          </p:cNvSpPr>
          <p:nvPr/>
        </p:nvSpPr>
        <p:spPr bwMode="auto">
          <a:xfrm>
            <a:off x="3429000" y="287655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1" dirty="0"/>
              <a:t>With effective TIER 1 instruction</a:t>
            </a:r>
          </a:p>
          <a:p>
            <a:pPr algn="ctr" eaLnBrk="1" hangingPunct="1"/>
            <a:r>
              <a:rPr lang="en-US" sz="1600" b="1" dirty="0"/>
              <a:t>10 – 15%</a:t>
            </a:r>
            <a:endParaRPr lang="en-US" sz="1600" dirty="0"/>
          </a:p>
        </p:txBody>
      </p:sp>
      <p:sp>
        <p:nvSpPr>
          <p:cNvPr id="3" name="TextBox 2"/>
          <p:cNvSpPr txBox="1">
            <a:spLocks noChangeArrowheads="1"/>
          </p:cNvSpPr>
          <p:nvPr/>
        </p:nvSpPr>
        <p:spPr bwMode="auto">
          <a:xfrm>
            <a:off x="6324600" y="409575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600" b="1" dirty="0"/>
              <a:t>With effective TIER 2 instruction</a:t>
            </a:r>
          </a:p>
          <a:p>
            <a:pPr algn="ctr" eaLnBrk="1" hangingPunct="1">
              <a:spcBef>
                <a:spcPct val="50000"/>
              </a:spcBef>
            </a:pPr>
            <a:r>
              <a:rPr lang="en-US" sz="1600" b="1" dirty="0"/>
              <a:t>5%</a:t>
            </a:r>
            <a:endParaRPr lang="en-US" sz="1600" dirty="0"/>
          </a:p>
        </p:txBody>
      </p:sp>
      <p:sp>
        <p:nvSpPr>
          <p:cNvPr id="41996" name="Title 6"/>
          <p:cNvSpPr>
            <a:spLocks noGrp="1"/>
          </p:cNvSpPr>
          <p:nvPr>
            <p:ph type="title"/>
          </p:nvPr>
        </p:nvSpPr>
        <p:spPr>
          <a:xfrm>
            <a:off x="3352800" y="457200"/>
            <a:ext cx="5486400" cy="857250"/>
          </a:xfrm>
        </p:spPr>
        <p:txBody>
          <a:bodyPr/>
          <a:lstStyle/>
          <a:p>
            <a:r>
              <a:rPr lang="en-US" dirty="0">
                <a:latin typeface="Calibri" charset="0"/>
              </a:rPr>
              <a:t> </a:t>
            </a:r>
            <a:r>
              <a:rPr lang="en-US" sz="3200" b="1" dirty="0">
                <a:latin typeface="Calibri" charset="0"/>
              </a:rPr>
              <a:t>Tiers of Instruction</a:t>
            </a:r>
          </a:p>
        </p:txBody>
      </p:sp>
      <p:sp>
        <p:nvSpPr>
          <p:cNvPr id="41997" name="TextBox 8"/>
          <p:cNvSpPr txBox="1">
            <a:spLocks noChangeArrowheads="1"/>
          </p:cNvSpPr>
          <p:nvPr/>
        </p:nvSpPr>
        <p:spPr bwMode="auto">
          <a:xfrm>
            <a:off x="685800" y="4705350"/>
            <a:ext cx="327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 Timothy N. Odegard PhD, CALP</a:t>
            </a:r>
            <a:endParaRPr lang="en-US" sz="1800" dirty="0"/>
          </a:p>
        </p:txBody>
      </p:sp>
    </p:spTree>
    <p:extLst>
      <p:ext uri="{BB962C8B-B14F-4D97-AF65-F5344CB8AC3E}">
        <p14:creationId xmlns:p14="http://schemas.microsoft.com/office/powerpoint/2010/main" val="26604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1" grpId="0" animBg="1"/>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75963"/>
            <a:ext cx="8229600" cy="857400"/>
          </a:xfrm>
          <a:prstGeom prst="rect">
            <a:avLst/>
          </a:prstGeom>
        </p:spPr>
        <p:txBody>
          <a:bodyPr lIns="91425" tIns="91425" rIns="91425" bIns="91425" anchor="ctr" anchorCtr="0">
            <a:noAutofit/>
          </a:bodyPr>
          <a:lstStyle/>
          <a:p>
            <a:pPr algn="l" rtl="0">
              <a:spcBef>
                <a:spcPts val="0"/>
              </a:spcBef>
              <a:buNone/>
            </a:pPr>
            <a:r>
              <a:rPr lang="en" sz="3000" b="1" dirty="0"/>
              <a:t>Level 2: Dyslexia </a:t>
            </a:r>
            <a:r>
              <a:rPr lang="en" sz="3000" b="1" dirty="0" smtClean="0"/>
              <a:t>Evaluation</a:t>
            </a:r>
            <a:endParaRPr lang="en" sz="3000" b="1" dirty="0"/>
          </a:p>
        </p:txBody>
      </p:sp>
      <p:sp>
        <p:nvSpPr>
          <p:cNvPr id="64" name="Shape 64"/>
          <p:cNvSpPr txBox="1">
            <a:spLocks noGrp="1"/>
          </p:cNvSpPr>
          <p:nvPr>
            <p:ph type="body" idx="1"/>
          </p:nvPr>
        </p:nvSpPr>
        <p:spPr>
          <a:xfrm>
            <a:off x="223082" y="2285487"/>
            <a:ext cx="8851799" cy="3429600"/>
          </a:xfrm>
          <a:prstGeom prst="rect">
            <a:avLst/>
          </a:prstGeom>
        </p:spPr>
        <p:txBody>
          <a:bodyPr lIns="91425" tIns="91425" rIns="91425" bIns="91425" anchor="t" anchorCtr="0">
            <a:noAutofit/>
          </a:bodyPr>
          <a:lstStyle/>
          <a:p>
            <a:pPr marL="457200" lvl="0" indent="-355600" rtl="0">
              <a:lnSpc>
                <a:spcPct val="140000"/>
              </a:lnSpc>
              <a:spcBef>
                <a:spcPts val="0"/>
              </a:spcBef>
              <a:buClr>
                <a:schemeClr val="dk1"/>
              </a:buClr>
              <a:buSzPct val="100000"/>
              <a:buFont typeface="Calibri"/>
              <a:buChar char="•"/>
            </a:pPr>
            <a:r>
              <a:rPr lang="en" sz="2000" dirty="0" smtClean="0">
                <a:solidFill>
                  <a:schemeClr val="dk1"/>
                </a:solidFill>
              </a:rPr>
              <a:t>Completed </a:t>
            </a:r>
            <a:r>
              <a:rPr lang="en" sz="2000" dirty="0">
                <a:solidFill>
                  <a:schemeClr val="dk1"/>
                </a:solidFill>
              </a:rPr>
              <a:t>by a trained professional </a:t>
            </a:r>
            <a:r>
              <a:rPr lang="en" sz="2000" dirty="0"/>
              <a:t>using norm-referenced testing; </a:t>
            </a:r>
          </a:p>
          <a:p>
            <a:pPr marL="457200" lvl="0" indent="-355600" rtl="0">
              <a:lnSpc>
                <a:spcPct val="140000"/>
              </a:lnSpc>
              <a:spcBef>
                <a:spcPts val="0"/>
              </a:spcBef>
              <a:buClr>
                <a:schemeClr val="dk1"/>
              </a:buClr>
              <a:buSzPct val="100000"/>
              <a:buFont typeface="Calibri"/>
              <a:buChar char="•"/>
            </a:pPr>
            <a:r>
              <a:rPr lang="en" sz="2000" dirty="0"/>
              <a:t>Used to determine if markers of dyslexia are present; </a:t>
            </a:r>
          </a:p>
          <a:p>
            <a:pPr marL="457200" lvl="0" indent="-355600" rtl="0">
              <a:lnSpc>
                <a:spcPct val="140000"/>
              </a:lnSpc>
              <a:spcBef>
                <a:spcPts val="0"/>
              </a:spcBef>
              <a:buClr>
                <a:schemeClr val="dk1"/>
              </a:buClr>
              <a:buSzPct val="100000"/>
              <a:buFont typeface="Calibri"/>
              <a:buChar char="•"/>
            </a:pPr>
            <a:r>
              <a:rPr lang="en" sz="2000" dirty="0"/>
              <a:t>Used to determine if therapeutic services are warranted;</a:t>
            </a:r>
          </a:p>
          <a:p>
            <a:pPr marL="457200" lvl="0" indent="-355600" rtl="0">
              <a:lnSpc>
                <a:spcPct val="140000"/>
              </a:lnSpc>
              <a:spcBef>
                <a:spcPts val="0"/>
              </a:spcBef>
              <a:buClr>
                <a:schemeClr val="dk1"/>
              </a:buClr>
              <a:buSzPct val="100000"/>
              <a:buFont typeface="Calibri"/>
              <a:buChar char="•"/>
            </a:pPr>
            <a:r>
              <a:rPr lang="en" sz="2000" dirty="0"/>
              <a:t>Used to determine a student’s eligibility for services and accommodations under Section 504.</a:t>
            </a:r>
          </a:p>
          <a:p>
            <a:pPr lvl="0">
              <a:lnSpc>
                <a:spcPct val="140000"/>
              </a:lnSpc>
              <a:spcBef>
                <a:spcPts val="0"/>
              </a:spcBef>
              <a:buNone/>
            </a:pPr>
            <a:endParaRPr sz="2000" dirty="0"/>
          </a:p>
        </p:txBody>
      </p:sp>
      <p:sp>
        <p:nvSpPr>
          <p:cNvPr id="2" name="TextBox 1"/>
          <p:cNvSpPr txBox="1"/>
          <p:nvPr/>
        </p:nvSpPr>
        <p:spPr>
          <a:xfrm>
            <a:off x="607414" y="560300"/>
            <a:ext cx="7813556" cy="1015663"/>
          </a:xfrm>
          <a:prstGeom prst="rect">
            <a:avLst/>
          </a:prstGeom>
          <a:noFill/>
        </p:spPr>
        <p:txBody>
          <a:bodyPr wrap="square" rtlCol="0">
            <a:spAutoFit/>
          </a:bodyPr>
          <a:lstStyle/>
          <a:p>
            <a:pPr algn="ctr"/>
            <a:r>
              <a:rPr lang="en" sz="3000" b="1" dirty="0" smtClean="0"/>
              <a:t>A.C.A. § 6-41-604</a:t>
            </a:r>
            <a:r>
              <a:rPr lang="en-US" sz="3000" b="1" dirty="0" smtClean="0"/>
              <a:t> Additional Dyslexia Evaluation and Services</a:t>
            </a:r>
            <a:endParaRPr lang="en-US" sz="3000" b="1" dirty="0"/>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41756" y="654072"/>
            <a:ext cx="8120800" cy="857400"/>
          </a:xfrm>
        </p:spPr>
        <p:txBody>
          <a:bodyPr/>
          <a:lstStyle/>
          <a:p>
            <a:r>
              <a:rPr lang="en-US" sz="3200" b="1" dirty="0">
                <a:latin typeface="+mj-lt"/>
              </a:rPr>
              <a:t>Who are we going to evaluate?</a:t>
            </a:r>
          </a:p>
        </p:txBody>
      </p:sp>
      <p:sp>
        <p:nvSpPr>
          <p:cNvPr id="34818" name="TextBox 3"/>
          <p:cNvSpPr txBox="1">
            <a:spLocks noChangeArrowheads="1"/>
          </p:cNvSpPr>
          <p:nvPr/>
        </p:nvSpPr>
        <p:spPr bwMode="auto">
          <a:xfrm>
            <a:off x="990600" y="1624809"/>
            <a:ext cx="7162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dirty="0" smtClean="0">
                <a:latin typeface="+mj-lt"/>
              </a:rPr>
              <a:t>Students demonstrating :</a:t>
            </a:r>
          </a:p>
          <a:p>
            <a:pPr eaLnBrk="1" hangingPunct="1">
              <a:defRPr/>
            </a:pPr>
            <a:endParaRPr lang="en-US" dirty="0" smtClean="0">
              <a:latin typeface="+mj-lt"/>
            </a:endParaRPr>
          </a:p>
          <a:p>
            <a:pPr marL="342900" indent="-342900" eaLnBrk="1" hangingPunct="1">
              <a:buFont typeface="Arial"/>
              <a:buChar char="•"/>
              <a:defRPr/>
            </a:pPr>
            <a:r>
              <a:rPr lang="en-US" dirty="0" smtClean="0">
                <a:latin typeface="+mj-lt"/>
              </a:rPr>
              <a:t>unexpected difficulties in reading despite effective (evidence-based) reading instruction.</a:t>
            </a:r>
          </a:p>
          <a:p>
            <a:pPr eaLnBrk="1" hangingPunct="1">
              <a:defRPr/>
            </a:pPr>
            <a:endParaRPr lang="en-US" dirty="0" smtClean="0">
              <a:latin typeface="+mj-lt"/>
            </a:endParaRPr>
          </a:p>
          <a:p>
            <a:pPr marL="342900" indent="-342900" eaLnBrk="1" hangingPunct="1">
              <a:buFont typeface="Arial"/>
              <a:buChar char="•"/>
              <a:defRPr/>
            </a:pPr>
            <a:r>
              <a:rPr lang="en-US" dirty="0" smtClean="0">
                <a:latin typeface="+mj-lt"/>
              </a:rPr>
              <a:t>characteristics of dyslexia.</a:t>
            </a:r>
          </a:p>
          <a:p>
            <a:pPr eaLnBrk="1" hangingPunct="1">
              <a:defRPr/>
            </a:pPr>
            <a:endParaRPr lang="en-US" dirty="0" smtClean="0">
              <a:latin typeface="+mj-lt"/>
            </a:endParaRPr>
          </a:p>
        </p:txBody>
      </p:sp>
    </p:spTree>
    <p:extLst>
      <p:ext uri="{BB962C8B-B14F-4D97-AF65-F5344CB8AC3E}">
        <p14:creationId xmlns:p14="http://schemas.microsoft.com/office/powerpoint/2010/main" val="7421342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3200" b="1" dirty="0">
                <a:latin typeface="+mj-lt"/>
              </a:rPr>
              <a:t>When are we going to evaluate?</a:t>
            </a:r>
            <a:br>
              <a:rPr lang="en-US" sz="3200" b="1" dirty="0">
                <a:latin typeface="+mj-lt"/>
              </a:rPr>
            </a:br>
            <a:endParaRPr lang="en-US" sz="3200" b="1" dirty="0">
              <a:latin typeface="+mj-lt"/>
            </a:endParaRPr>
          </a:p>
        </p:txBody>
      </p:sp>
      <p:sp>
        <p:nvSpPr>
          <p:cNvPr id="35842" name="TextBox 2"/>
          <p:cNvSpPr txBox="1">
            <a:spLocks noChangeArrowheads="1"/>
          </p:cNvSpPr>
          <p:nvPr/>
        </p:nvSpPr>
        <p:spPr bwMode="auto">
          <a:xfrm>
            <a:off x="762000" y="1885950"/>
            <a:ext cx="762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defRPr/>
            </a:pPr>
            <a:r>
              <a:rPr lang="en-US" dirty="0" smtClean="0">
                <a:latin typeface="+mj-lt"/>
              </a:rPr>
              <a:t>When RTI and progress monitoring indicates the student is not making sufficient progress to close the gap between performance and achievement </a:t>
            </a:r>
          </a:p>
          <a:p>
            <a:pPr marL="0" indent="0" eaLnBrk="1" hangingPunct="1">
              <a:defRPr/>
            </a:pPr>
            <a:endParaRPr lang="en-US" dirty="0" smtClean="0">
              <a:latin typeface="+mj-lt"/>
            </a:endParaRPr>
          </a:p>
          <a:p>
            <a:pPr eaLnBrk="1" hangingPunct="1">
              <a:buFont typeface="Arial" charset="0"/>
              <a:buChar char="•"/>
              <a:defRPr/>
            </a:pPr>
            <a:r>
              <a:rPr lang="en-US" dirty="0" smtClean="0">
                <a:latin typeface="+mj-lt"/>
              </a:rPr>
              <a:t>When characteristics of dyslexia are suspected</a:t>
            </a:r>
          </a:p>
        </p:txBody>
      </p:sp>
    </p:spTree>
    <p:extLst>
      <p:ext uri="{BB962C8B-B14F-4D97-AF65-F5344CB8AC3E}">
        <p14:creationId xmlns:p14="http://schemas.microsoft.com/office/powerpoint/2010/main" val="32061136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666750"/>
            <a:ext cx="8229600" cy="857250"/>
          </a:xfrm>
        </p:spPr>
        <p:txBody>
          <a:bodyPr/>
          <a:lstStyle/>
          <a:p>
            <a:r>
              <a:rPr lang="en-US" sz="3200" b="1" dirty="0">
                <a:latin typeface="+mj-lt"/>
              </a:rPr>
              <a:t>What are we going to assess?</a:t>
            </a:r>
          </a:p>
        </p:txBody>
      </p:sp>
      <p:sp>
        <p:nvSpPr>
          <p:cNvPr id="46082" name="TextBox 5"/>
          <p:cNvSpPr txBox="1">
            <a:spLocks noChangeArrowheads="1"/>
          </p:cNvSpPr>
          <p:nvPr/>
        </p:nvSpPr>
        <p:spPr bwMode="auto">
          <a:xfrm>
            <a:off x="4419600" y="165735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Phonological Awareness</a:t>
            </a:r>
          </a:p>
          <a:p>
            <a:pPr eaLnBrk="1" hangingPunct="1"/>
            <a:r>
              <a:rPr lang="en-US" sz="1800" dirty="0">
                <a:latin typeface="+mj-lt"/>
              </a:rPr>
              <a:t>Rapid Naming</a:t>
            </a:r>
          </a:p>
          <a:p>
            <a:pPr eaLnBrk="1" hangingPunct="1"/>
            <a:r>
              <a:rPr lang="en-US" sz="1800" dirty="0">
                <a:latin typeface="+mj-lt"/>
              </a:rPr>
              <a:t>Alphabet Knowledge</a:t>
            </a:r>
          </a:p>
        </p:txBody>
      </p:sp>
      <p:sp>
        <p:nvSpPr>
          <p:cNvPr id="46083" name="TextBox 6"/>
          <p:cNvSpPr txBox="1">
            <a:spLocks noChangeArrowheads="1"/>
          </p:cNvSpPr>
          <p:nvPr/>
        </p:nvSpPr>
        <p:spPr bwMode="auto">
          <a:xfrm>
            <a:off x="762000" y="196215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Underlying Cause:</a:t>
            </a:r>
          </a:p>
        </p:txBody>
      </p:sp>
      <p:sp>
        <p:nvSpPr>
          <p:cNvPr id="46084" name="TextBox 7"/>
          <p:cNvSpPr txBox="1">
            <a:spLocks noChangeArrowheads="1"/>
          </p:cNvSpPr>
          <p:nvPr/>
        </p:nvSpPr>
        <p:spPr bwMode="auto">
          <a:xfrm>
            <a:off x="838200" y="333375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Characteristics:</a:t>
            </a:r>
          </a:p>
        </p:txBody>
      </p:sp>
      <p:sp>
        <p:nvSpPr>
          <p:cNvPr id="46085" name="TextBox 8"/>
          <p:cNvSpPr txBox="1">
            <a:spLocks noChangeArrowheads="1"/>
          </p:cNvSpPr>
          <p:nvPr/>
        </p:nvSpPr>
        <p:spPr bwMode="auto">
          <a:xfrm>
            <a:off x="4419600" y="295275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Decoding (Nonsense Words)</a:t>
            </a:r>
          </a:p>
          <a:p>
            <a:pPr eaLnBrk="1" hangingPunct="1"/>
            <a:r>
              <a:rPr lang="en-US" sz="1800" dirty="0">
                <a:latin typeface="+mj-lt"/>
              </a:rPr>
              <a:t>Word Recognition (Real Words)</a:t>
            </a:r>
          </a:p>
          <a:p>
            <a:pPr eaLnBrk="1" hangingPunct="1"/>
            <a:r>
              <a:rPr lang="en-US" sz="1800" dirty="0">
                <a:latin typeface="+mj-lt"/>
              </a:rPr>
              <a:t>Fluency (Rate and Accuracy)</a:t>
            </a:r>
          </a:p>
          <a:p>
            <a:pPr eaLnBrk="1" hangingPunct="1"/>
            <a:r>
              <a:rPr lang="en-US" sz="1800" dirty="0">
                <a:latin typeface="+mj-lt"/>
              </a:rPr>
              <a:t>Spelling</a:t>
            </a:r>
          </a:p>
        </p:txBody>
      </p:sp>
      <p:sp>
        <p:nvSpPr>
          <p:cNvPr id="46086" name="TextBox 9"/>
          <p:cNvSpPr txBox="1">
            <a:spLocks noChangeArrowheads="1"/>
          </p:cNvSpPr>
          <p:nvPr/>
        </p:nvSpPr>
        <p:spPr bwMode="auto">
          <a:xfrm>
            <a:off x="838200" y="424815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Outcomes:</a:t>
            </a:r>
          </a:p>
        </p:txBody>
      </p:sp>
      <p:sp>
        <p:nvSpPr>
          <p:cNvPr id="46087" name="TextBox 10"/>
          <p:cNvSpPr txBox="1">
            <a:spLocks noChangeArrowheads="1"/>
          </p:cNvSpPr>
          <p:nvPr/>
        </p:nvSpPr>
        <p:spPr bwMode="auto">
          <a:xfrm>
            <a:off x="4419600" y="42481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j-lt"/>
              </a:rPr>
              <a:t>Reading Comprehension</a:t>
            </a:r>
          </a:p>
        </p:txBody>
      </p:sp>
    </p:spTree>
    <p:extLst>
      <p:ext uri="{BB962C8B-B14F-4D97-AF65-F5344CB8AC3E}">
        <p14:creationId xmlns:p14="http://schemas.microsoft.com/office/powerpoint/2010/main" val="34650474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589725"/>
            <a:ext cx="8229600" cy="1206900"/>
          </a:xfrm>
          <a:prstGeom prst="rect">
            <a:avLst/>
          </a:prstGeom>
        </p:spPr>
        <p:txBody>
          <a:bodyPr lIns="91425" tIns="91425" rIns="91425" bIns="91425" anchor="ctr" anchorCtr="0">
            <a:noAutofit/>
          </a:bodyPr>
          <a:lstStyle/>
          <a:p>
            <a:r>
              <a:rPr lang="en" sz="3000" b="1" dirty="0"/>
              <a:t>A.C.A. § 6-41-604</a:t>
            </a:r>
            <a:r>
              <a:rPr lang="en-US" sz="3000" b="1" dirty="0"/>
              <a:t> Additional Dyslexia Evaluation and Services</a:t>
            </a:r>
            <a:br>
              <a:rPr lang="en-US" sz="3000" b="1" dirty="0"/>
            </a:br>
            <a:endParaRPr lang="en" sz="1800" b="0" dirty="0"/>
          </a:p>
        </p:txBody>
      </p:sp>
      <p:sp>
        <p:nvSpPr>
          <p:cNvPr id="77" name="Shape 77"/>
          <p:cNvSpPr txBox="1">
            <a:spLocks noGrp="1"/>
          </p:cNvSpPr>
          <p:nvPr>
            <p:ph type="body" idx="1"/>
          </p:nvPr>
        </p:nvSpPr>
        <p:spPr>
          <a:xfrm>
            <a:off x="342900" y="2045087"/>
            <a:ext cx="8697300" cy="3245399"/>
          </a:xfrm>
          <a:prstGeom prst="rect">
            <a:avLst/>
          </a:prstGeom>
        </p:spPr>
        <p:txBody>
          <a:bodyPr lIns="91425" tIns="91425" rIns="91425" bIns="91425" anchor="t" anchorCtr="0">
            <a:noAutofit/>
          </a:bodyPr>
          <a:lstStyle/>
          <a:p>
            <a:pPr marL="457200" lvl="0" indent="-342900" rtl="0">
              <a:lnSpc>
                <a:spcPct val="100000"/>
              </a:lnSpc>
              <a:spcBef>
                <a:spcPts val="0"/>
              </a:spcBef>
              <a:buClr>
                <a:schemeClr val="dk1"/>
              </a:buClr>
              <a:buSzPct val="100000"/>
              <a:buFont typeface="Calibri"/>
              <a:buChar char="●"/>
            </a:pPr>
            <a:r>
              <a:rPr lang="en" sz="1800" dirty="0"/>
              <a:t>Parents or legal guardians are notified of results of the Dyslexia Evaluation</a:t>
            </a:r>
          </a:p>
          <a:p>
            <a:pPr marL="457200" lvl="0" indent="-342900" rtl="0">
              <a:lnSpc>
                <a:spcPct val="100000"/>
              </a:lnSpc>
              <a:spcBef>
                <a:spcPts val="0"/>
              </a:spcBef>
              <a:buClr>
                <a:schemeClr val="dk1"/>
              </a:buClr>
              <a:buSzPct val="100000"/>
              <a:buFont typeface="Calibri"/>
              <a:buChar char="●"/>
            </a:pPr>
            <a:r>
              <a:rPr lang="en" sz="1800" dirty="0">
                <a:solidFill>
                  <a:schemeClr val="dk1"/>
                </a:solidFill>
              </a:rPr>
              <a:t>Parents or legal guardians are </a:t>
            </a:r>
            <a:r>
              <a:rPr lang="en" sz="1800" dirty="0"/>
              <a:t>provided information and resource materials</a:t>
            </a:r>
          </a:p>
          <a:p>
            <a:pPr marL="1371600" lvl="2" indent="-342900" rtl="0">
              <a:lnSpc>
                <a:spcPct val="100000"/>
              </a:lnSpc>
              <a:spcBef>
                <a:spcPts val="0"/>
              </a:spcBef>
              <a:buClr>
                <a:schemeClr val="dk1"/>
              </a:buClr>
              <a:buSzPct val="100000"/>
              <a:buFont typeface="Calibri"/>
              <a:buChar char="■"/>
            </a:pPr>
            <a:r>
              <a:rPr lang="en" sz="1800" dirty="0"/>
              <a:t>Common indicators of </a:t>
            </a:r>
            <a:r>
              <a:rPr lang="en" sz="1800" dirty="0" smtClean="0"/>
              <a:t>dyslexia</a:t>
            </a:r>
            <a:endParaRPr lang="en-US" sz="1800" dirty="0" smtClean="0"/>
          </a:p>
          <a:p>
            <a:pPr marL="1371600" lvl="2" indent="-342900" rtl="0">
              <a:lnSpc>
                <a:spcPct val="100000"/>
              </a:lnSpc>
              <a:spcBef>
                <a:spcPts val="0"/>
              </a:spcBef>
              <a:buClr>
                <a:schemeClr val="dk1"/>
              </a:buClr>
              <a:buSzPct val="100000"/>
              <a:buFont typeface="Calibri"/>
              <a:buChar char="■"/>
            </a:pPr>
            <a:r>
              <a:rPr lang="en" sz="1800" dirty="0" smtClean="0"/>
              <a:t>Appropriate </a:t>
            </a:r>
            <a:r>
              <a:rPr lang="en" sz="1800" dirty="0"/>
              <a:t>classroom interventions and </a:t>
            </a:r>
            <a:r>
              <a:rPr lang="en" sz="1800" dirty="0" smtClean="0"/>
              <a:t>accommodations</a:t>
            </a:r>
            <a:endParaRPr lang="en-US" sz="1800" dirty="0" smtClean="0"/>
          </a:p>
          <a:p>
            <a:pPr marL="1371600" lvl="2" indent="-342900">
              <a:buSzPct val="100000"/>
              <a:buFont typeface="Calibri"/>
              <a:buChar char="■"/>
            </a:pPr>
            <a:r>
              <a:rPr lang="en-US" sz="1800" dirty="0" smtClean="0">
                <a:solidFill>
                  <a:schemeClr val="dk1"/>
                </a:solidFill>
              </a:rPr>
              <a:t>The right of the parent </a:t>
            </a:r>
            <a:r>
              <a:rPr lang="en" sz="1800" dirty="0" smtClean="0">
                <a:solidFill>
                  <a:schemeClr val="dk1"/>
                </a:solidFill>
              </a:rPr>
              <a:t>or </a:t>
            </a:r>
            <a:r>
              <a:rPr lang="en" sz="1800" dirty="0">
                <a:solidFill>
                  <a:schemeClr val="dk1"/>
                </a:solidFill>
              </a:rPr>
              <a:t>legal </a:t>
            </a:r>
            <a:r>
              <a:rPr lang="en" sz="1800" dirty="0" smtClean="0">
                <a:solidFill>
                  <a:schemeClr val="dk1"/>
                </a:solidFill>
              </a:rPr>
              <a:t>guardian</a:t>
            </a:r>
            <a:r>
              <a:rPr lang="en-US" sz="1800" dirty="0" smtClean="0">
                <a:solidFill>
                  <a:schemeClr val="dk1"/>
                </a:solidFill>
              </a:rPr>
              <a:t> to</a:t>
            </a:r>
            <a:r>
              <a:rPr lang="en" sz="1800" dirty="0" smtClean="0">
                <a:solidFill>
                  <a:schemeClr val="dk1"/>
                </a:solidFill>
              </a:rPr>
              <a:t> </a:t>
            </a:r>
            <a:r>
              <a:rPr lang="en" sz="1800" dirty="0">
                <a:solidFill>
                  <a:schemeClr val="dk1"/>
                </a:solidFill>
              </a:rPr>
              <a:t>have </a:t>
            </a:r>
            <a:r>
              <a:rPr lang="en-US" sz="1800" dirty="0" smtClean="0"/>
              <a:t>receive </a:t>
            </a:r>
            <a:r>
              <a:rPr lang="en" sz="1800" dirty="0" smtClean="0"/>
              <a:t>an independent</a:t>
            </a:r>
            <a:r>
              <a:rPr lang="en-US" sz="1800" dirty="0" smtClean="0"/>
              <a:t> </a:t>
            </a:r>
            <a:r>
              <a:rPr lang="en" sz="1800" dirty="0" smtClean="0"/>
              <a:t>evaluation</a:t>
            </a:r>
            <a:endParaRPr lang="en" sz="1800" dirty="0"/>
          </a:p>
          <a:p>
            <a:pPr marL="457200" lvl="0" indent="-342900" rtl="0">
              <a:lnSpc>
                <a:spcPct val="150000"/>
              </a:lnSpc>
              <a:spcBef>
                <a:spcPts val="0"/>
              </a:spcBef>
              <a:buClr>
                <a:schemeClr val="dk1"/>
              </a:buClr>
              <a:buSzPct val="100000"/>
              <a:buFont typeface="Calibri"/>
              <a:buChar char="●"/>
            </a:pPr>
            <a:r>
              <a:rPr lang="en" sz="1800" dirty="0" smtClean="0"/>
              <a:t>Student </a:t>
            </a:r>
            <a:r>
              <a:rPr lang="en" sz="1800" dirty="0"/>
              <a:t>receives dyslexia therapy services</a:t>
            </a:r>
          </a:p>
          <a:p>
            <a:pPr marL="457200" lvl="0" indent="-342900" rtl="0">
              <a:lnSpc>
                <a:spcPct val="150000"/>
              </a:lnSpc>
              <a:spcBef>
                <a:spcPts val="0"/>
              </a:spcBef>
              <a:buClr>
                <a:schemeClr val="dk1"/>
              </a:buClr>
              <a:buSzPct val="100000"/>
              <a:buFont typeface="Calibri"/>
              <a:buChar char="●"/>
            </a:pPr>
            <a:r>
              <a:rPr lang="en" sz="1800" dirty="0"/>
              <a:t>Student progress is continually monitored </a:t>
            </a:r>
          </a:p>
          <a:p>
            <a:pPr marL="457200" lvl="0" indent="-342900" rtl="0">
              <a:lnSpc>
                <a:spcPct val="150000"/>
              </a:lnSpc>
              <a:spcBef>
                <a:spcPts val="0"/>
              </a:spcBef>
              <a:buClr>
                <a:schemeClr val="dk1"/>
              </a:buClr>
              <a:buSzPct val="100000"/>
              <a:buFont typeface="Calibri"/>
              <a:buChar char="●"/>
            </a:pPr>
            <a:r>
              <a:rPr lang="en" sz="1800" dirty="0"/>
              <a:t>Schools </a:t>
            </a:r>
            <a:r>
              <a:rPr lang="en" sz="1800" u="sng" dirty="0"/>
              <a:t>may</a:t>
            </a:r>
            <a:r>
              <a:rPr lang="en" sz="1800" dirty="0"/>
              <a:t> perform a Level III: Comprehensive Dyslexia Evaluation</a:t>
            </a:r>
          </a:p>
        </p:txBody>
      </p:sp>
      <p:sp>
        <p:nvSpPr>
          <p:cNvPr id="2" name="TextBox 1"/>
          <p:cNvSpPr txBox="1"/>
          <p:nvPr/>
        </p:nvSpPr>
        <p:spPr>
          <a:xfrm>
            <a:off x="457199" y="1758256"/>
            <a:ext cx="8419331" cy="369332"/>
          </a:xfrm>
          <a:prstGeom prst="rect">
            <a:avLst/>
          </a:prstGeom>
          <a:noFill/>
        </p:spPr>
        <p:txBody>
          <a:bodyPr wrap="square" rtlCol="0">
            <a:spAutoFit/>
          </a:bodyPr>
          <a:lstStyle/>
          <a:p>
            <a:r>
              <a:rPr lang="en" sz="1800" b="1" dirty="0"/>
              <a:t>When Students Exhibit Markers of Dyslexia on Level 2: Dyslexia Evaluation</a:t>
            </a:r>
            <a:endParaRPr lang="en-US" sz="1800" dirty="0"/>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563528"/>
            <a:ext cx="8229600" cy="857400"/>
          </a:xfrm>
          <a:prstGeom prst="rect">
            <a:avLst/>
          </a:prstGeom>
        </p:spPr>
        <p:txBody>
          <a:bodyPr lIns="91425" tIns="91425" rIns="91425" bIns="91425" anchor="ctr" anchorCtr="0">
            <a:noAutofit/>
          </a:bodyPr>
          <a:lstStyle/>
          <a:p>
            <a:pPr algn="ctr" rtl="0">
              <a:spcBef>
                <a:spcPts val="0"/>
              </a:spcBef>
              <a:buNone/>
            </a:pPr>
            <a:r>
              <a:rPr lang="en" sz="2400" b="1"/>
              <a:t>Independent Evaluation</a:t>
            </a:r>
          </a:p>
          <a:p>
            <a:pPr algn="ctr">
              <a:spcBef>
                <a:spcPts val="0"/>
              </a:spcBef>
              <a:buNone/>
            </a:pPr>
            <a:r>
              <a:rPr lang="en" sz="1800" b="0"/>
              <a:t>A.C.A. § 6-41-604</a:t>
            </a:r>
          </a:p>
        </p:txBody>
      </p:sp>
      <p:sp>
        <p:nvSpPr>
          <p:cNvPr id="89" name="Shape 89"/>
          <p:cNvSpPr txBox="1">
            <a:spLocks noGrp="1"/>
          </p:cNvSpPr>
          <p:nvPr>
            <p:ph type="body" idx="1"/>
          </p:nvPr>
        </p:nvSpPr>
        <p:spPr>
          <a:xfrm>
            <a:off x="457200" y="1420928"/>
            <a:ext cx="8229600" cy="3477221"/>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Calibri"/>
              <a:buChar char="•"/>
            </a:pPr>
            <a:r>
              <a:rPr lang="en" sz="2200" dirty="0"/>
              <a:t>At any time, a </a:t>
            </a:r>
            <a:r>
              <a:rPr lang="en" sz="2200" dirty="0" smtClean="0"/>
              <a:t>parent </a:t>
            </a:r>
            <a:r>
              <a:rPr lang="en" sz="2200" dirty="0"/>
              <a:t>may seek an independent</a:t>
            </a:r>
            <a:r>
              <a:rPr lang="en" sz="2200" dirty="0" smtClean="0"/>
              <a:t>, </a:t>
            </a:r>
            <a:r>
              <a:rPr lang="en" sz="2200" dirty="0"/>
              <a:t>dyslexia evaluation. </a:t>
            </a:r>
            <a:r>
              <a:rPr lang="en-US" sz="2200" dirty="0" smtClean="0"/>
              <a:t>	</a:t>
            </a:r>
          </a:p>
          <a:p>
            <a:pPr marL="819150" lvl="1" indent="-342900">
              <a:buSzPct val="100000"/>
            </a:pPr>
            <a:r>
              <a:rPr lang="en-US" sz="2200" dirty="0" smtClean="0"/>
              <a:t>Licensed psychological examiner</a:t>
            </a:r>
          </a:p>
          <a:p>
            <a:pPr marL="819150" lvl="1" indent="-342900">
              <a:buSzPct val="100000"/>
            </a:pPr>
            <a:r>
              <a:rPr lang="en-US" sz="2200" dirty="0" smtClean="0"/>
              <a:t>School psychology specialist</a:t>
            </a:r>
          </a:p>
          <a:p>
            <a:pPr marL="819150" lvl="1" indent="-342900">
              <a:buSzPct val="100000"/>
            </a:pPr>
            <a:r>
              <a:rPr lang="en-US" sz="2200" dirty="0" smtClean="0"/>
              <a:t>Licensed speech-language pathologist</a:t>
            </a:r>
          </a:p>
          <a:p>
            <a:pPr marL="819150" lvl="1" indent="-342900">
              <a:buSzPct val="100000"/>
            </a:pPr>
            <a:r>
              <a:rPr lang="en-US" sz="2200" dirty="0" smtClean="0"/>
              <a:t>Certified dyslexia training specialist</a:t>
            </a:r>
            <a:endParaRPr lang="en" sz="2200" dirty="0"/>
          </a:p>
          <a:p>
            <a:pPr lvl="0" rtl="0">
              <a:spcBef>
                <a:spcPts val="0"/>
              </a:spcBef>
              <a:buNone/>
            </a:pPr>
            <a:endParaRPr sz="2200" dirty="0"/>
          </a:p>
          <a:p>
            <a:pPr marL="457200" lvl="0" indent="-381000" rtl="0">
              <a:spcBef>
                <a:spcPts val="0"/>
              </a:spcBef>
              <a:buClr>
                <a:schemeClr val="dk1"/>
              </a:buClr>
              <a:buSzPct val="100000"/>
              <a:buFont typeface="Calibri"/>
              <a:buChar char="•"/>
            </a:pPr>
            <a:r>
              <a:rPr lang="en" sz="2200" dirty="0"/>
              <a:t>The school district shall consider a diagnosis from independent evaluation and allow students to receive direct intervention from a dyslexia </a:t>
            </a:r>
            <a:r>
              <a:rPr lang="en" sz="2200" dirty="0" smtClean="0"/>
              <a:t>therapist.</a:t>
            </a:r>
            <a:endParaRPr lang="en" sz="2200" dirty="0"/>
          </a:p>
          <a:p>
            <a:pPr>
              <a:spcBef>
                <a:spcPts val="0"/>
              </a:spcBef>
              <a:buNone/>
            </a:pPr>
            <a:endParaRPr sz="2200" dirty="0"/>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022"/>
            <a:ext cx="8229600" cy="484355"/>
          </a:xfrm>
        </p:spPr>
        <p:txBody>
          <a:bodyPr/>
          <a:lstStyle/>
          <a:p>
            <a:r>
              <a:rPr lang="en-US" sz="3200" dirty="0" smtClean="0"/>
              <a:t>Related Files</a:t>
            </a:r>
            <a:endParaRPr lang="en-US" sz="3200" dirty="0"/>
          </a:p>
        </p:txBody>
      </p:sp>
      <p:sp>
        <p:nvSpPr>
          <p:cNvPr id="3" name="Text Placeholder 2"/>
          <p:cNvSpPr>
            <a:spLocks noGrp="1"/>
          </p:cNvSpPr>
          <p:nvPr>
            <p:ph type="body" idx="1"/>
          </p:nvPr>
        </p:nvSpPr>
        <p:spPr/>
        <p:txBody>
          <a:bodyPr/>
          <a:lstStyle/>
          <a:p>
            <a:pPr marL="203200" indent="0">
              <a:buNone/>
            </a:pPr>
            <a:endParaRPr lang="en-US" dirty="0"/>
          </a:p>
        </p:txBody>
      </p:sp>
      <p:pic>
        <p:nvPicPr>
          <p:cNvPr id="4" name="Picture 3" descr="Screen Shot 2014-10-20 at 9.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79022"/>
            <a:ext cx="8229600" cy="4564478"/>
          </a:xfrm>
          <a:prstGeom prst="rect">
            <a:avLst/>
          </a:prstGeom>
        </p:spPr>
      </p:pic>
    </p:spTree>
    <p:extLst>
      <p:ext uri="{BB962C8B-B14F-4D97-AF65-F5344CB8AC3E}">
        <p14:creationId xmlns:p14="http://schemas.microsoft.com/office/powerpoint/2010/main" val="41029557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73450" y="566350"/>
            <a:ext cx="8494500" cy="786900"/>
          </a:xfrm>
          <a:prstGeom prst="rect">
            <a:avLst/>
          </a:prstGeom>
        </p:spPr>
        <p:txBody>
          <a:bodyPr lIns="91425" tIns="91425" rIns="91425" bIns="91425" anchor="ctr" anchorCtr="0">
            <a:noAutofit/>
          </a:bodyPr>
          <a:lstStyle/>
          <a:p>
            <a:pPr rtl="0">
              <a:spcBef>
                <a:spcPts val="0"/>
              </a:spcBef>
              <a:buNone/>
            </a:pPr>
            <a:r>
              <a:rPr lang="en-US" sz="3000" dirty="0" smtClean="0"/>
              <a:t/>
            </a:r>
            <a:br>
              <a:rPr lang="en-US" sz="3000" dirty="0" smtClean="0"/>
            </a:br>
            <a:r>
              <a:rPr lang="en" sz="3000" b="1" dirty="0" smtClean="0"/>
              <a:t>Level </a:t>
            </a:r>
            <a:r>
              <a:rPr lang="en" sz="3000" b="1" dirty="0"/>
              <a:t>3: Comprehensive Dyslexia </a:t>
            </a:r>
            <a:r>
              <a:rPr lang="en" sz="3000" b="1" dirty="0" smtClean="0"/>
              <a:t>Evaluation</a:t>
            </a:r>
            <a:endParaRPr lang="en" sz="3000" b="1" dirty="0"/>
          </a:p>
        </p:txBody>
      </p:sp>
      <p:sp>
        <p:nvSpPr>
          <p:cNvPr id="83" name="Shape 83"/>
          <p:cNvSpPr txBox="1">
            <a:spLocks noGrp="1"/>
          </p:cNvSpPr>
          <p:nvPr>
            <p:ph type="body" idx="1"/>
          </p:nvPr>
        </p:nvSpPr>
        <p:spPr>
          <a:xfrm>
            <a:off x="505900" y="1353250"/>
            <a:ext cx="8229600" cy="3790199"/>
          </a:xfrm>
          <a:prstGeom prst="rect">
            <a:avLst/>
          </a:prstGeom>
        </p:spPr>
        <p:txBody>
          <a:bodyPr lIns="91425" tIns="91425" rIns="91425" bIns="91425" anchor="t" anchorCtr="0">
            <a:noAutofit/>
          </a:bodyPr>
          <a:lstStyle/>
          <a:p>
            <a:pPr rtl="0">
              <a:spcBef>
                <a:spcPts val="0"/>
              </a:spcBef>
              <a:buNone/>
            </a:pPr>
            <a:endParaRPr lang="en-US" sz="1800" b="1" dirty="0" smtClean="0"/>
          </a:p>
          <a:p>
            <a:pPr rtl="0">
              <a:spcBef>
                <a:spcPts val="0"/>
              </a:spcBef>
              <a:buNone/>
            </a:pPr>
            <a:r>
              <a:rPr lang="en" sz="2400" b="1" dirty="0" smtClean="0"/>
              <a:t>Purpose</a:t>
            </a:r>
            <a:r>
              <a:rPr lang="en" sz="2400" b="1" dirty="0"/>
              <a:t>: </a:t>
            </a:r>
            <a:r>
              <a:rPr lang="en" sz="2400" dirty="0"/>
              <a:t>Diagnosis, Intervention Planning, and Documentation</a:t>
            </a:r>
          </a:p>
          <a:p>
            <a:pPr rtl="0">
              <a:spcBef>
                <a:spcPts val="0"/>
              </a:spcBef>
              <a:buNone/>
            </a:pPr>
            <a:endParaRPr lang="en-US" sz="2400" b="1" dirty="0" smtClean="0"/>
          </a:p>
          <a:p>
            <a:pPr rtl="0">
              <a:spcBef>
                <a:spcPts val="0"/>
              </a:spcBef>
              <a:buNone/>
            </a:pPr>
            <a:r>
              <a:rPr lang="en" sz="2400" b="1" dirty="0" smtClean="0"/>
              <a:t>Who </a:t>
            </a:r>
            <a:r>
              <a:rPr lang="en" sz="2400" b="1" dirty="0"/>
              <a:t>can diagnose: </a:t>
            </a:r>
            <a:r>
              <a:rPr lang="en" sz="2400" dirty="0"/>
              <a:t>Professionals with advanced degrees in administration and interpretation of diagnostic assessments. (Licensed Psychologist, Licensed Psychological Examiner, School Psychology Specialist, Speech Language Pathologist…)</a:t>
            </a:r>
          </a:p>
          <a:p>
            <a:pPr lvl="0" rtl="0">
              <a:spcBef>
                <a:spcPts val="0"/>
              </a:spcBef>
              <a:buNone/>
            </a:pPr>
            <a:endParaRPr sz="1000" dirty="0">
              <a:solidFill>
                <a:schemeClr val="dk1"/>
              </a:solidFill>
            </a:endParaRPr>
          </a:p>
          <a:p>
            <a:pPr lvl="0">
              <a:spcBef>
                <a:spcPts val="0"/>
              </a:spcBef>
              <a:buNone/>
            </a:pPr>
            <a:endParaRPr sz="1800" dirty="0">
              <a:solidFill>
                <a:schemeClr val="dk1"/>
              </a:solidFill>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73450" y="566350"/>
            <a:ext cx="8494500" cy="786900"/>
          </a:xfrm>
          <a:prstGeom prst="rect">
            <a:avLst/>
          </a:prstGeom>
        </p:spPr>
        <p:txBody>
          <a:bodyPr lIns="91425" tIns="91425" rIns="91425" bIns="91425" anchor="ctr" anchorCtr="0">
            <a:noAutofit/>
          </a:bodyPr>
          <a:lstStyle/>
          <a:p>
            <a:pPr rtl="0">
              <a:spcBef>
                <a:spcPts val="0"/>
              </a:spcBef>
              <a:buNone/>
            </a:pPr>
            <a:r>
              <a:rPr lang="en-US" sz="3000" dirty="0" smtClean="0"/>
              <a:t/>
            </a:r>
            <a:br>
              <a:rPr lang="en-US" sz="3000" dirty="0" smtClean="0"/>
            </a:br>
            <a:r>
              <a:rPr lang="en" sz="3000" b="1" dirty="0" smtClean="0"/>
              <a:t>Level </a:t>
            </a:r>
            <a:r>
              <a:rPr lang="en" sz="3000" b="1" dirty="0"/>
              <a:t>3: Comprehensive Dyslexia </a:t>
            </a:r>
            <a:r>
              <a:rPr lang="en" sz="3000" b="1" dirty="0" smtClean="0"/>
              <a:t>Evaluation</a:t>
            </a:r>
            <a:endParaRPr lang="en" sz="3000" b="1" dirty="0"/>
          </a:p>
        </p:txBody>
      </p:sp>
      <p:sp>
        <p:nvSpPr>
          <p:cNvPr id="83" name="Shape 83"/>
          <p:cNvSpPr txBox="1">
            <a:spLocks noGrp="1"/>
          </p:cNvSpPr>
          <p:nvPr>
            <p:ph type="body" idx="1"/>
          </p:nvPr>
        </p:nvSpPr>
        <p:spPr>
          <a:xfrm>
            <a:off x="505900" y="1353250"/>
            <a:ext cx="8229600" cy="3790199"/>
          </a:xfrm>
          <a:prstGeom prst="rect">
            <a:avLst/>
          </a:prstGeom>
        </p:spPr>
        <p:txBody>
          <a:bodyPr lIns="91425" tIns="91425" rIns="91425" bIns="91425" anchor="t" anchorCtr="0">
            <a:noAutofit/>
          </a:bodyPr>
          <a:lstStyle/>
          <a:p>
            <a:pPr lvl="0" rtl="0">
              <a:lnSpc>
                <a:spcPct val="115000"/>
              </a:lnSpc>
              <a:spcBef>
                <a:spcPts val="0"/>
              </a:spcBef>
              <a:buNone/>
            </a:pPr>
            <a:endParaRPr lang="en-US" sz="1600" b="1" dirty="0" smtClean="0"/>
          </a:p>
          <a:p>
            <a:pPr lvl="0" rtl="0">
              <a:lnSpc>
                <a:spcPct val="115000"/>
              </a:lnSpc>
              <a:spcBef>
                <a:spcPts val="0"/>
              </a:spcBef>
              <a:buNone/>
            </a:pPr>
            <a:r>
              <a:rPr lang="en-US" sz="2000" b="1" dirty="0" smtClean="0"/>
              <a:t>  </a:t>
            </a:r>
            <a:r>
              <a:rPr lang="en" sz="2000" b="1" dirty="0" smtClean="0"/>
              <a:t>What </a:t>
            </a:r>
            <a:r>
              <a:rPr lang="en" sz="2000" b="1" dirty="0"/>
              <a:t>should be assessed: </a:t>
            </a:r>
            <a:r>
              <a:rPr lang="en" sz="2000" dirty="0">
                <a:solidFill>
                  <a:schemeClr val="dk1"/>
                </a:solidFill>
              </a:rPr>
              <a:t>Diagnosis involves data gathering and observation of areas such as expressive and receptive language skills, intellectual functioning, cognitive processing and educational achievement. A comprehensive dyslexia evaluation is used to determine if the student’s learning problems are specific to reading or whether they are related to other disorders like ADHD, anxiety, depression, Central Auditory Processing Disorder, or other physical or sensory impairments</a:t>
            </a:r>
            <a:r>
              <a:rPr lang="en" sz="2200" dirty="0">
                <a:solidFill>
                  <a:schemeClr val="dk1"/>
                </a:solidFill>
              </a:rPr>
              <a:t>.</a:t>
            </a:r>
          </a:p>
          <a:p>
            <a:pPr lvl="0" rtl="0">
              <a:spcBef>
                <a:spcPts val="0"/>
              </a:spcBef>
              <a:buNone/>
            </a:pPr>
            <a:r>
              <a:rPr lang="en" sz="1000" u="sng" dirty="0">
                <a:solidFill>
                  <a:schemeClr val="hlink"/>
                </a:solidFill>
                <a:hlinkClick r:id="rId3"/>
              </a:rPr>
              <a:t>http://ncld.org/parents-child-disabilities/ld-testing/testing-for-dyslexia</a:t>
            </a:r>
            <a:r>
              <a:rPr lang="en" sz="1000" dirty="0">
                <a:solidFill>
                  <a:schemeClr val="dk1"/>
                </a:solidFill>
              </a:rPr>
              <a:t>	</a:t>
            </a:r>
            <a:r>
              <a:rPr lang="en" sz="1000" u="sng" dirty="0">
                <a:solidFill>
                  <a:schemeClr val="hlink"/>
                </a:solidFill>
                <a:hlinkClick r:id="rId4"/>
              </a:rPr>
              <a:t>http://www.interdys.org/ewebeditpro5/upload/TestingandEvaluation.pdf</a:t>
            </a:r>
          </a:p>
          <a:p>
            <a:pPr lvl="0" rtl="0">
              <a:spcBef>
                <a:spcPts val="0"/>
              </a:spcBef>
              <a:buNone/>
            </a:pPr>
            <a:endParaRPr sz="1000" dirty="0">
              <a:solidFill>
                <a:schemeClr val="dk1"/>
              </a:solidFill>
            </a:endParaRPr>
          </a:p>
          <a:p>
            <a:pPr lvl="0">
              <a:spcBef>
                <a:spcPts val="0"/>
              </a:spcBef>
              <a:buNone/>
            </a:pPr>
            <a:endParaRPr sz="1800" dirty="0">
              <a:solidFill>
                <a:schemeClr val="dk1"/>
              </a:solidFill>
            </a:endParaRPr>
          </a:p>
        </p:txBody>
      </p:sp>
    </p:spTree>
    <p:extLst>
      <p:ext uri="{BB962C8B-B14F-4D97-AF65-F5344CB8AC3E}">
        <p14:creationId xmlns:p14="http://schemas.microsoft.com/office/powerpoint/2010/main" val="3554906486"/>
      </p:ext>
    </p:extLst>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04801" y="1369934"/>
            <a:ext cx="8381999" cy="3607834"/>
          </a:xfrm>
          <a:prstGeom prst="rect">
            <a:avLst/>
          </a:prstGeom>
        </p:spPr>
        <p:txBody>
          <a:bodyPr lIns="91425" tIns="91425" rIns="91425" bIns="91425" anchor="t" anchorCtr="0">
            <a:noAutofit/>
          </a:bodyPr>
          <a:lstStyle/>
          <a:p>
            <a:pPr rtl="0">
              <a:spcBef>
                <a:spcPts val="0"/>
              </a:spcBef>
              <a:buNone/>
            </a:pPr>
            <a:r>
              <a:rPr lang="en-US" sz="2200" dirty="0" smtClean="0"/>
              <a:t>“</a:t>
            </a:r>
            <a:r>
              <a:rPr lang="en-US" sz="2200" b="1" dirty="0" smtClean="0"/>
              <a:t>Dyslexia therapist</a:t>
            </a:r>
            <a:r>
              <a:rPr lang="en-US" sz="2200" dirty="0" smtClean="0"/>
              <a:t>” means </a:t>
            </a:r>
            <a:r>
              <a:rPr lang="en-US" sz="2200" dirty="0"/>
              <a:t>a</a:t>
            </a:r>
            <a:r>
              <a:rPr lang="en" sz="2200" dirty="0" smtClean="0"/>
              <a:t> </a:t>
            </a:r>
            <a:r>
              <a:rPr lang="en" sz="2200" dirty="0"/>
              <a:t>professional who has completed training and obtained certification in dyslexia therapy from a dyslexia therapy training program approved by the Arkansas Department of Education</a:t>
            </a:r>
            <a:r>
              <a:rPr lang="en" sz="2200" dirty="0" smtClean="0"/>
              <a:t>.</a:t>
            </a:r>
            <a:endParaRPr lang="en-US" sz="2200" dirty="0" smtClean="0"/>
          </a:p>
          <a:p>
            <a:pPr rtl="0">
              <a:spcBef>
                <a:spcPts val="0"/>
              </a:spcBef>
              <a:buNone/>
            </a:pPr>
            <a:endParaRPr lang="en" sz="2200" dirty="0"/>
          </a:p>
          <a:p>
            <a:pPr>
              <a:buNone/>
            </a:pPr>
            <a:r>
              <a:rPr lang="en" sz="2800" dirty="0"/>
              <a:t>“</a:t>
            </a:r>
            <a:r>
              <a:rPr lang="en" sz="2200" b="1" dirty="0"/>
              <a:t>Dyslexia therapy</a:t>
            </a:r>
            <a:r>
              <a:rPr lang="en" sz="2200" dirty="0"/>
              <a:t>” means an appropriate specialized instructional program that is</a:t>
            </a:r>
            <a:r>
              <a:rPr lang="en" sz="2200" dirty="0" smtClean="0"/>
              <a:t>:</a:t>
            </a:r>
            <a:endParaRPr lang="en" sz="2200" dirty="0"/>
          </a:p>
          <a:p>
            <a:pPr lvl="1"/>
            <a:r>
              <a:rPr lang="en" sz="2200" dirty="0" smtClean="0"/>
              <a:t> Delivered </a:t>
            </a:r>
            <a:r>
              <a:rPr lang="en" sz="2200" dirty="0"/>
              <a:t>by a dyslexia therapist</a:t>
            </a:r>
          </a:p>
          <a:p>
            <a:pPr lvl="1"/>
            <a:r>
              <a:rPr lang="en" sz="2200" dirty="0" smtClean="0"/>
              <a:t> Systematic</a:t>
            </a:r>
            <a:r>
              <a:rPr lang="en" sz="2200" dirty="0"/>
              <a:t>, multisensory and research-based</a:t>
            </a:r>
          </a:p>
          <a:p>
            <a:pPr lvl="1"/>
            <a:r>
              <a:rPr lang="en" sz="2200" dirty="0" smtClean="0"/>
              <a:t> Offered in a small group setting</a:t>
            </a:r>
            <a:endParaRPr lang="en" sz="2200" dirty="0"/>
          </a:p>
          <a:p>
            <a:pPr rtl="0">
              <a:spcBef>
                <a:spcPts val="0"/>
              </a:spcBef>
              <a:buNone/>
            </a:pPr>
            <a:endParaRPr sz="2200" dirty="0"/>
          </a:p>
          <a:p>
            <a:pPr lvl="0" rtl="0">
              <a:spcBef>
                <a:spcPts val="0"/>
              </a:spcBef>
              <a:buNone/>
            </a:pPr>
            <a:endParaRPr sz="2200" dirty="0"/>
          </a:p>
          <a:p>
            <a:pPr lvl="0" rtl="0">
              <a:spcBef>
                <a:spcPts val="0"/>
              </a:spcBef>
              <a:buNone/>
            </a:pPr>
            <a:endParaRPr sz="2400" dirty="0"/>
          </a:p>
          <a:p>
            <a:pPr>
              <a:spcBef>
                <a:spcPts val="0"/>
              </a:spcBef>
              <a:buNone/>
            </a:pPr>
            <a:endParaRPr sz="2400" dirty="0"/>
          </a:p>
        </p:txBody>
      </p:sp>
      <p:sp>
        <p:nvSpPr>
          <p:cNvPr id="3" name="TextBox 2"/>
          <p:cNvSpPr txBox="1"/>
          <p:nvPr/>
        </p:nvSpPr>
        <p:spPr>
          <a:xfrm>
            <a:off x="669115" y="710155"/>
            <a:ext cx="7892823" cy="584776"/>
          </a:xfrm>
          <a:prstGeom prst="rect">
            <a:avLst/>
          </a:prstGeom>
          <a:noFill/>
        </p:spPr>
        <p:txBody>
          <a:bodyPr wrap="square" rtlCol="0">
            <a:spAutoFit/>
          </a:bodyPr>
          <a:lstStyle/>
          <a:p>
            <a:r>
              <a:rPr lang="en-US" dirty="0" smtClean="0"/>
              <a:t>	</a:t>
            </a:r>
            <a:r>
              <a:rPr lang="en" sz="3200" b="1" dirty="0" smtClean="0"/>
              <a:t>A.C.A</a:t>
            </a:r>
            <a:r>
              <a:rPr lang="en" sz="3200" b="1" dirty="0"/>
              <a:t>. § </a:t>
            </a:r>
            <a:r>
              <a:rPr lang="en" sz="3200" b="1" dirty="0" smtClean="0"/>
              <a:t>6-41-602</a:t>
            </a:r>
            <a:r>
              <a:rPr lang="en-US" sz="3200" b="1" dirty="0" smtClean="0"/>
              <a:t> Definitions</a:t>
            </a:r>
            <a:endParaRPr lang="en-US" sz="3200" b="1" dirty="0"/>
          </a:p>
        </p:txBody>
      </p:sp>
    </p:spTree>
    <p:extLst>
      <p:ext uri="{BB962C8B-B14F-4D97-AF65-F5344CB8AC3E}">
        <p14:creationId xmlns:p14="http://schemas.microsoft.com/office/powerpoint/2010/main" val="2661729132"/>
      </p:ext>
    </p:extLst>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456223"/>
            <a:ext cx="8229600" cy="1128900"/>
          </a:xfrm>
          <a:prstGeom prst="rect">
            <a:avLst/>
          </a:prstGeom>
        </p:spPr>
        <p:txBody>
          <a:bodyPr lIns="91425" tIns="91425" rIns="91425" bIns="91425" anchor="ctr" anchorCtr="0">
            <a:noAutofit/>
          </a:bodyPr>
          <a:lstStyle/>
          <a:p>
            <a:r>
              <a:rPr lang="en" sz="2400" b="1" dirty="0"/>
              <a:t>A.C.A. § 6-41-605 </a:t>
            </a:r>
            <a:r>
              <a:rPr lang="en" sz="2400" b="1" dirty="0" smtClean="0"/>
              <a:t>Instructional </a:t>
            </a:r>
            <a:r>
              <a:rPr lang="en" sz="2400" b="1" dirty="0"/>
              <a:t>Approaches</a:t>
            </a:r>
          </a:p>
          <a:p>
            <a:pPr marL="457200" indent="457200" algn="l">
              <a:spcBef>
                <a:spcPts val="0"/>
              </a:spcBef>
              <a:buNone/>
            </a:pPr>
            <a:r>
              <a:rPr lang="en" sz="1800" b="0" dirty="0"/>
              <a:t>						</a:t>
            </a:r>
            <a:endParaRPr lang="en" dirty="0"/>
          </a:p>
        </p:txBody>
      </p:sp>
      <p:sp>
        <p:nvSpPr>
          <p:cNvPr id="101" name="Shape 101"/>
          <p:cNvSpPr txBox="1">
            <a:spLocks noGrp="1"/>
          </p:cNvSpPr>
          <p:nvPr>
            <p:ph type="body" idx="1"/>
          </p:nvPr>
        </p:nvSpPr>
        <p:spPr>
          <a:xfrm>
            <a:off x="5149500" y="1334875"/>
            <a:ext cx="3994500" cy="3808500"/>
          </a:xfrm>
          <a:prstGeom prst="rect">
            <a:avLst/>
          </a:prstGeom>
        </p:spPr>
        <p:txBody>
          <a:bodyPr lIns="91425" tIns="91425" rIns="91425" bIns="91425" anchor="t" anchorCtr="0">
            <a:noAutofit/>
          </a:bodyPr>
          <a:lstStyle/>
          <a:p>
            <a:pPr rtl="0">
              <a:spcBef>
                <a:spcPts val="0"/>
              </a:spcBef>
              <a:buNone/>
            </a:pPr>
            <a:r>
              <a:rPr lang="en" sz="2000" b="1"/>
              <a:t>Principles of Instruction:</a:t>
            </a:r>
          </a:p>
          <a:p>
            <a:pPr marL="457200" lvl="0" indent="-342900" rtl="0">
              <a:lnSpc>
                <a:spcPct val="150000"/>
              </a:lnSpc>
              <a:spcBef>
                <a:spcPts val="0"/>
              </a:spcBef>
              <a:buClr>
                <a:schemeClr val="dk1"/>
              </a:buClr>
              <a:buSzPct val="100000"/>
              <a:buFont typeface="Calibri"/>
              <a:buChar char="•"/>
            </a:pPr>
            <a:r>
              <a:rPr lang="en" sz="1800"/>
              <a:t>Explicit, direct instruction</a:t>
            </a:r>
          </a:p>
          <a:p>
            <a:pPr marL="457200" lvl="0" indent="-342900" rtl="0">
              <a:lnSpc>
                <a:spcPct val="150000"/>
              </a:lnSpc>
              <a:spcBef>
                <a:spcPts val="0"/>
              </a:spcBef>
              <a:buClr>
                <a:schemeClr val="dk1"/>
              </a:buClr>
              <a:buSzPct val="100000"/>
              <a:buFont typeface="Calibri"/>
              <a:buChar char="•"/>
            </a:pPr>
            <a:r>
              <a:rPr lang="en" sz="1800"/>
              <a:t>Systematic, sequential, and cumulative</a:t>
            </a:r>
          </a:p>
          <a:p>
            <a:pPr marL="457200" lvl="0" indent="-342900" rtl="0">
              <a:lnSpc>
                <a:spcPct val="150000"/>
              </a:lnSpc>
              <a:spcBef>
                <a:spcPts val="0"/>
              </a:spcBef>
              <a:buClr>
                <a:schemeClr val="dk1"/>
              </a:buClr>
              <a:buSzPct val="100000"/>
              <a:buFont typeface="Calibri"/>
              <a:buChar char="•"/>
            </a:pPr>
            <a:r>
              <a:rPr lang="en" sz="1800"/>
              <a:t>Individualized</a:t>
            </a:r>
          </a:p>
          <a:p>
            <a:pPr marL="457200" lvl="0" indent="-342900" rtl="0">
              <a:lnSpc>
                <a:spcPct val="150000"/>
              </a:lnSpc>
              <a:spcBef>
                <a:spcPts val="0"/>
              </a:spcBef>
              <a:buClr>
                <a:schemeClr val="dk1"/>
              </a:buClr>
              <a:buSzPct val="100000"/>
              <a:buFont typeface="Calibri"/>
              <a:buChar char="•"/>
            </a:pPr>
            <a:r>
              <a:rPr lang="en" sz="1800"/>
              <a:t>Comprehensive and inclusive (meaning based)</a:t>
            </a:r>
          </a:p>
          <a:p>
            <a:pPr marL="457200" lvl="0" indent="-342900" rtl="0">
              <a:lnSpc>
                <a:spcPct val="150000"/>
              </a:lnSpc>
              <a:spcBef>
                <a:spcPts val="0"/>
              </a:spcBef>
              <a:buClr>
                <a:schemeClr val="dk1"/>
              </a:buClr>
              <a:buSzPct val="100000"/>
              <a:buFont typeface="Calibri"/>
              <a:buChar char="•"/>
            </a:pPr>
            <a:r>
              <a:rPr lang="en" sz="1800"/>
              <a:t>Multisensory</a:t>
            </a:r>
          </a:p>
          <a:p>
            <a:pPr lvl="0" rtl="0">
              <a:lnSpc>
                <a:spcPct val="150000"/>
              </a:lnSpc>
              <a:spcBef>
                <a:spcPts val="0"/>
              </a:spcBef>
              <a:buNone/>
            </a:pPr>
            <a:endParaRPr sz="1800"/>
          </a:p>
          <a:p>
            <a:pPr>
              <a:spcBef>
                <a:spcPts val="0"/>
              </a:spcBef>
              <a:buNone/>
            </a:pPr>
            <a:endParaRPr sz="2400"/>
          </a:p>
        </p:txBody>
      </p:sp>
      <p:sp>
        <p:nvSpPr>
          <p:cNvPr id="102" name="Shape 102"/>
          <p:cNvSpPr txBox="1">
            <a:spLocks noGrp="1"/>
          </p:cNvSpPr>
          <p:nvPr>
            <p:ph type="body" idx="2"/>
          </p:nvPr>
        </p:nvSpPr>
        <p:spPr>
          <a:xfrm>
            <a:off x="457200" y="1260325"/>
            <a:ext cx="4453799" cy="3882899"/>
          </a:xfrm>
          <a:prstGeom prst="rect">
            <a:avLst/>
          </a:prstGeom>
        </p:spPr>
        <p:txBody>
          <a:bodyPr lIns="91425" tIns="91425" rIns="91425" bIns="91425" anchor="t" anchorCtr="0">
            <a:noAutofit/>
          </a:bodyPr>
          <a:lstStyle/>
          <a:p>
            <a:pPr rtl="0">
              <a:spcBef>
                <a:spcPts val="0"/>
              </a:spcBef>
              <a:buNone/>
            </a:pPr>
            <a:r>
              <a:rPr lang="en" sz="2000" b="1" dirty="0"/>
              <a:t>Content:</a:t>
            </a:r>
          </a:p>
          <a:p>
            <a:pPr marL="457200" lvl="0" indent="-342900" rtl="0">
              <a:lnSpc>
                <a:spcPct val="130000"/>
              </a:lnSpc>
              <a:spcBef>
                <a:spcPts val="0"/>
              </a:spcBef>
              <a:buClr>
                <a:schemeClr val="dk1"/>
              </a:buClr>
              <a:buSzPct val="100000"/>
              <a:buFont typeface="Calibri"/>
              <a:buChar char="•"/>
            </a:pPr>
            <a:r>
              <a:rPr lang="en" sz="1800" dirty="0"/>
              <a:t>Phonology / phonological awareness</a:t>
            </a:r>
          </a:p>
          <a:p>
            <a:pPr marL="457200" lvl="0" indent="-342900" rtl="0">
              <a:lnSpc>
                <a:spcPct val="130000"/>
              </a:lnSpc>
              <a:spcBef>
                <a:spcPts val="0"/>
              </a:spcBef>
              <a:buClr>
                <a:schemeClr val="dk1"/>
              </a:buClr>
              <a:buSzPct val="100000"/>
              <a:buFont typeface="Calibri"/>
              <a:buChar char="•"/>
            </a:pPr>
            <a:r>
              <a:rPr lang="en" sz="1800" dirty="0"/>
              <a:t>Sound-symbol association</a:t>
            </a:r>
          </a:p>
          <a:p>
            <a:pPr marL="457200" lvl="0" indent="-342900" rtl="0">
              <a:lnSpc>
                <a:spcPct val="130000"/>
              </a:lnSpc>
              <a:spcBef>
                <a:spcPts val="0"/>
              </a:spcBef>
              <a:buClr>
                <a:schemeClr val="dk1"/>
              </a:buClr>
              <a:buSzPct val="100000"/>
              <a:buFont typeface="Calibri"/>
              <a:buChar char="•"/>
            </a:pPr>
            <a:r>
              <a:rPr lang="en" sz="1800" dirty="0"/>
              <a:t>Syllable instruction</a:t>
            </a:r>
          </a:p>
          <a:p>
            <a:pPr marL="457200" lvl="0" indent="-342900" rtl="0">
              <a:lnSpc>
                <a:spcPct val="130000"/>
              </a:lnSpc>
              <a:spcBef>
                <a:spcPts val="0"/>
              </a:spcBef>
              <a:buClr>
                <a:schemeClr val="dk1"/>
              </a:buClr>
              <a:buSzPct val="100000"/>
              <a:buFont typeface="Calibri"/>
              <a:buChar char="•"/>
            </a:pPr>
            <a:r>
              <a:rPr lang="en" sz="1800" dirty="0"/>
              <a:t>Morphology</a:t>
            </a:r>
          </a:p>
          <a:p>
            <a:pPr marL="457200" lvl="0" indent="-342900" rtl="0">
              <a:lnSpc>
                <a:spcPct val="130000"/>
              </a:lnSpc>
              <a:spcBef>
                <a:spcPts val="0"/>
              </a:spcBef>
              <a:buClr>
                <a:schemeClr val="dk1"/>
              </a:buClr>
              <a:buSzPct val="100000"/>
              <a:buFont typeface="Calibri"/>
              <a:buChar char="•"/>
            </a:pPr>
            <a:r>
              <a:rPr lang="en" sz="1800" dirty="0"/>
              <a:t>Syntax</a:t>
            </a:r>
          </a:p>
          <a:p>
            <a:pPr marL="457200" lvl="0" indent="-342900" rtl="0">
              <a:lnSpc>
                <a:spcPct val="130000"/>
              </a:lnSpc>
              <a:spcBef>
                <a:spcPts val="0"/>
              </a:spcBef>
              <a:buClr>
                <a:schemeClr val="dk1"/>
              </a:buClr>
              <a:buSzPct val="100000"/>
              <a:buFont typeface="Calibri"/>
              <a:buChar char="•"/>
            </a:pPr>
            <a:r>
              <a:rPr lang="en" sz="1800" dirty="0" smtClean="0"/>
              <a:t>Semantics</a:t>
            </a:r>
            <a:endParaRPr lang="en" sz="1800" dirty="0"/>
          </a:p>
          <a:p>
            <a:pPr marL="457200" lvl="0" indent="-342900">
              <a:lnSpc>
                <a:spcPct val="130000"/>
              </a:lnSpc>
              <a:spcBef>
                <a:spcPts val="0"/>
              </a:spcBef>
              <a:buClr>
                <a:schemeClr val="dk1"/>
              </a:buClr>
              <a:buSzPct val="100000"/>
              <a:buFont typeface="Calibri"/>
              <a:buChar char="•"/>
            </a:pPr>
            <a:r>
              <a:rPr lang="en" sz="1800" dirty="0"/>
              <a:t>Strategies for decoding, encoding, word recognition, fluency, and comprehension</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563528"/>
            <a:ext cx="8229600" cy="857400"/>
          </a:xfrm>
          <a:prstGeom prst="rect">
            <a:avLst/>
          </a:prstGeom>
        </p:spPr>
        <p:txBody>
          <a:bodyPr lIns="91425" tIns="91425" rIns="91425" bIns="91425" anchor="ctr" anchorCtr="0">
            <a:noAutofit/>
          </a:bodyPr>
          <a:lstStyle/>
          <a:p>
            <a:pPr algn="ctr">
              <a:spcBef>
                <a:spcPts val="0"/>
              </a:spcBef>
              <a:buNone/>
            </a:pPr>
            <a:r>
              <a:rPr lang="en" sz="3000" b="1"/>
              <a:t>ADE Approved Programs</a:t>
            </a:r>
          </a:p>
        </p:txBody>
      </p:sp>
      <p:sp>
        <p:nvSpPr>
          <p:cNvPr id="132" name="Shape 132"/>
          <p:cNvSpPr txBox="1">
            <a:spLocks noGrp="1"/>
          </p:cNvSpPr>
          <p:nvPr>
            <p:ph type="body" idx="1"/>
          </p:nvPr>
        </p:nvSpPr>
        <p:spPr>
          <a:xfrm>
            <a:off x="457200" y="1462550"/>
            <a:ext cx="8229600" cy="3463199"/>
          </a:xfrm>
          <a:prstGeom prst="rect">
            <a:avLst/>
          </a:prstGeom>
        </p:spPr>
        <p:txBody>
          <a:bodyPr lIns="91425" tIns="91425" rIns="91425" bIns="91425" anchor="t" anchorCtr="0">
            <a:noAutofit/>
          </a:bodyPr>
          <a:lstStyle/>
          <a:p>
            <a:pPr marL="0" indent="0" rtl="0">
              <a:spcBef>
                <a:spcPts val="0"/>
              </a:spcBef>
              <a:buNone/>
            </a:pPr>
            <a:r>
              <a:rPr lang="en" sz="2400" dirty="0">
                <a:solidFill>
                  <a:schemeClr val="dk1"/>
                </a:solidFill>
              </a:rPr>
              <a:t>Until there are a sufficient number of graduates from a dyslexia therapy program established at the university level in Arkansas or from dyslexia therapy program established at the university level in another state that is approved by the ADE, the department shall allow dyslexia therapy to be provided by individuals who have received training and certification from a program approved by the department (A.C.A. § 6-41-605).</a:t>
            </a:r>
          </a:p>
          <a:p>
            <a:pPr rtl="0">
              <a:spcBef>
                <a:spcPts val="0"/>
              </a:spcBef>
              <a:buNone/>
            </a:pPr>
            <a:endParaRPr sz="2000" dirty="0">
              <a:solidFill>
                <a:schemeClr val="dk1"/>
              </a:solidFill>
            </a:endParaRPr>
          </a:p>
          <a:p>
            <a:pPr>
              <a:spcBef>
                <a:spcPts val="0"/>
              </a:spcBef>
              <a:buNone/>
            </a:pPr>
            <a:endParaRPr sz="2000" dirty="0">
              <a:solidFill>
                <a:schemeClr val="dk1"/>
              </a:solidFill>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5"/>
            <a:ext cx="8229600" cy="1639500"/>
          </a:xfrm>
          <a:prstGeom prst="rect">
            <a:avLst/>
          </a:prstGeom>
        </p:spPr>
        <p:txBody>
          <a:bodyPr lIns="91425" tIns="91425" rIns="91425" bIns="91425" anchor="ctr" anchorCtr="0">
            <a:noAutofit/>
          </a:bodyPr>
          <a:lstStyle/>
          <a:p>
            <a:pPr algn="ctr" rtl="0">
              <a:spcBef>
                <a:spcPts val="0"/>
              </a:spcBef>
              <a:buNone/>
            </a:pPr>
            <a:r>
              <a:rPr lang="en" sz="2400" b="1" dirty="0"/>
              <a:t>ADE-Approved </a:t>
            </a:r>
            <a:r>
              <a:rPr lang="en-US" sz="2400" b="1" dirty="0" smtClean="0"/>
              <a:t>(Certification)</a:t>
            </a:r>
            <a:endParaRPr lang="en" sz="2400" b="1" dirty="0"/>
          </a:p>
          <a:p>
            <a:pPr algn="ctr">
              <a:spcBef>
                <a:spcPts val="0"/>
              </a:spcBef>
              <a:buNone/>
            </a:pPr>
            <a:r>
              <a:rPr lang="en" dirty="0"/>
              <a:t>Dyslexia Therapy Training Programs are:</a:t>
            </a:r>
          </a:p>
        </p:txBody>
      </p:sp>
      <p:sp>
        <p:nvSpPr>
          <p:cNvPr id="114" name="Shape 114"/>
          <p:cNvSpPr txBox="1">
            <a:spLocks noGrp="1"/>
          </p:cNvSpPr>
          <p:nvPr>
            <p:ph type="body" idx="1"/>
          </p:nvPr>
        </p:nvSpPr>
        <p:spPr>
          <a:xfrm>
            <a:off x="457200" y="1169975"/>
            <a:ext cx="8229600" cy="3778200"/>
          </a:xfrm>
          <a:prstGeom prst="rect">
            <a:avLst/>
          </a:prstGeom>
        </p:spPr>
        <p:txBody>
          <a:bodyPr lIns="91425" tIns="91425" rIns="91425" bIns="91425" anchor="t" anchorCtr="0">
            <a:noAutofit/>
          </a:bodyPr>
          <a:lstStyle/>
          <a:p>
            <a:pPr rtl="0">
              <a:spcBef>
                <a:spcPts val="0"/>
              </a:spcBef>
              <a:buNone/>
            </a:pPr>
            <a:endParaRPr/>
          </a:p>
          <a:p>
            <a:pPr marL="457200" lvl="0" indent="-381000" rtl="0">
              <a:lnSpc>
                <a:spcPct val="150000"/>
              </a:lnSpc>
              <a:spcBef>
                <a:spcPts val="0"/>
              </a:spcBef>
              <a:buClr>
                <a:schemeClr val="dk1"/>
              </a:buClr>
              <a:buSzPct val="100000"/>
              <a:buFont typeface="Calibri"/>
              <a:buChar char="•"/>
            </a:pPr>
            <a:r>
              <a:rPr lang="en" sz="2400"/>
              <a:t>Therapist level training courses;</a:t>
            </a:r>
          </a:p>
          <a:p>
            <a:pPr marL="457200" lvl="0" indent="-381000" rtl="0">
              <a:lnSpc>
                <a:spcPct val="150000"/>
              </a:lnSpc>
              <a:spcBef>
                <a:spcPts val="0"/>
              </a:spcBef>
              <a:buClr>
                <a:schemeClr val="dk1"/>
              </a:buClr>
              <a:buSzPct val="100000"/>
              <a:buFont typeface="Calibri"/>
              <a:buChar char="•"/>
            </a:pPr>
            <a:r>
              <a:rPr lang="en" sz="2400"/>
              <a:t>Accredited by International Dyslexia Association (IDA) or International Multisensory Language Education Council (IMSLEC); with a </a:t>
            </a:r>
          </a:p>
          <a:p>
            <a:pPr marL="457200" lvl="0" indent="-381000" rtl="0">
              <a:lnSpc>
                <a:spcPct val="150000"/>
              </a:lnSpc>
              <a:spcBef>
                <a:spcPts val="0"/>
              </a:spcBef>
              <a:buClr>
                <a:schemeClr val="dk1"/>
              </a:buClr>
              <a:buSzPct val="100000"/>
              <a:buFont typeface="Calibri"/>
              <a:buChar char="•"/>
            </a:pPr>
            <a:r>
              <a:rPr lang="en" sz="2400"/>
              <a:t>National certification exam.</a:t>
            </a:r>
          </a:p>
          <a:p>
            <a:pPr lvl="0">
              <a:lnSpc>
                <a:spcPct val="150000"/>
              </a:lnSpc>
              <a:spcBef>
                <a:spcPts val="0"/>
              </a:spcBef>
              <a:buNone/>
            </a:pPr>
            <a:endParaRPr sz="2000"/>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635050"/>
            <a:ext cx="8229600" cy="758399"/>
          </a:xfrm>
          <a:prstGeom prst="rect">
            <a:avLst/>
          </a:prstGeom>
        </p:spPr>
        <p:txBody>
          <a:bodyPr lIns="91425" tIns="91425" rIns="91425" bIns="91425" anchor="ctr" anchorCtr="0">
            <a:noAutofit/>
          </a:bodyPr>
          <a:lstStyle/>
          <a:p>
            <a:pPr algn="ctr" rtl="0">
              <a:spcBef>
                <a:spcPts val="0"/>
              </a:spcBef>
              <a:buNone/>
            </a:pPr>
            <a:r>
              <a:rPr lang="en" sz="3000" b="1"/>
              <a:t>Dyslexia Therapist Training </a:t>
            </a:r>
          </a:p>
          <a:p>
            <a:pPr algn="ctr">
              <a:spcBef>
                <a:spcPts val="0"/>
              </a:spcBef>
              <a:buNone/>
            </a:pPr>
            <a:r>
              <a:rPr lang="en" sz="3000" b="1"/>
              <a:t>Participant Requirements</a:t>
            </a:r>
          </a:p>
        </p:txBody>
      </p:sp>
      <p:sp>
        <p:nvSpPr>
          <p:cNvPr id="120" name="Shape 120"/>
          <p:cNvSpPr txBox="1">
            <a:spLocks noGrp="1"/>
          </p:cNvSpPr>
          <p:nvPr>
            <p:ph type="body" idx="1"/>
          </p:nvPr>
        </p:nvSpPr>
        <p:spPr>
          <a:xfrm>
            <a:off x="204575" y="1483775"/>
            <a:ext cx="8874599" cy="3442200"/>
          </a:xfrm>
          <a:prstGeom prst="rect">
            <a:avLst/>
          </a:prstGeom>
        </p:spPr>
        <p:txBody>
          <a:bodyPr lIns="91425" tIns="91425" rIns="91425" bIns="91425" anchor="t" anchorCtr="0">
            <a:noAutofit/>
          </a:bodyPr>
          <a:lstStyle/>
          <a:p>
            <a:pPr rtl="0">
              <a:spcBef>
                <a:spcPts val="0"/>
              </a:spcBef>
              <a:buNone/>
            </a:pPr>
            <a:r>
              <a:rPr lang="en" sz="1800" b="1" dirty="0"/>
              <a:t>Degree:</a:t>
            </a:r>
            <a:r>
              <a:rPr lang="en" sz="1800" dirty="0"/>
              <a:t> 	</a:t>
            </a:r>
            <a:r>
              <a:rPr lang="en" sz="1800" dirty="0" smtClean="0"/>
              <a:t>Bachelors </a:t>
            </a:r>
            <a:r>
              <a:rPr lang="en" sz="1800" dirty="0"/>
              <a:t>in Education or related </a:t>
            </a:r>
            <a:r>
              <a:rPr lang="en" sz="1800" dirty="0" smtClean="0"/>
              <a:t>field</a:t>
            </a:r>
            <a:endParaRPr lang="en-US" sz="1800" dirty="0" smtClean="0"/>
          </a:p>
          <a:p>
            <a:pPr rtl="0">
              <a:spcBef>
                <a:spcPts val="0"/>
              </a:spcBef>
              <a:buNone/>
            </a:pPr>
            <a:endParaRPr lang="en" sz="1800" dirty="0"/>
          </a:p>
          <a:p>
            <a:pPr rtl="0">
              <a:spcBef>
                <a:spcPts val="0"/>
              </a:spcBef>
              <a:buNone/>
            </a:pPr>
            <a:r>
              <a:rPr lang="en" sz="1800" b="1" dirty="0"/>
              <a:t>Course work:</a:t>
            </a:r>
            <a:r>
              <a:rPr lang="en" sz="1800" dirty="0"/>
              <a:t> 	Minimum of 200 clock </a:t>
            </a:r>
            <a:r>
              <a:rPr lang="en" sz="1800" dirty="0" smtClean="0"/>
              <a:t>hours</a:t>
            </a:r>
            <a:endParaRPr lang="en-US" sz="1800" dirty="0" smtClean="0"/>
          </a:p>
          <a:p>
            <a:pPr rtl="0">
              <a:spcBef>
                <a:spcPts val="0"/>
              </a:spcBef>
              <a:buNone/>
            </a:pPr>
            <a:endParaRPr lang="en" sz="1800" dirty="0"/>
          </a:p>
          <a:p>
            <a:pPr rtl="0">
              <a:spcBef>
                <a:spcPts val="0"/>
              </a:spcBef>
              <a:buNone/>
            </a:pPr>
            <a:r>
              <a:rPr lang="en" sz="1800" b="1" dirty="0"/>
              <a:t>Practicum:</a:t>
            </a:r>
            <a:r>
              <a:rPr lang="en" sz="1800" dirty="0"/>
              <a:t> 	700 clock hours teaching beginning and upper levels of instruction</a:t>
            </a:r>
          </a:p>
          <a:p>
            <a:pPr marL="1828800" indent="0" rtl="0">
              <a:spcBef>
                <a:spcPts val="0"/>
              </a:spcBef>
              <a:buNone/>
            </a:pPr>
            <a:r>
              <a:rPr lang="en" sz="1800" dirty="0"/>
              <a:t>3 different cases</a:t>
            </a:r>
          </a:p>
          <a:p>
            <a:pPr rtl="0">
              <a:spcBef>
                <a:spcPts val="0"/>
              </a:spcBef>
              <a:buNone/>
            </a:pPr>
            <a:r>
              <a:rPr lang="en" sz="1800" dirty="0"/>
              <a:t>			</a:t>
            </a:r>
            <a:r>
              <a:rPr lang="en" sz="1800" dirty="0" smtClean="0"/>
              <a:t>10 </a:t>
            </a:r>
            <a:r>
              <a:rPr lang="en" sz="1800" dirty="0"/>
              <a:t>demonstration lessons</a:t>
            </a:r>
          </a:p>
          <a:p>
            <a:pPr marL="800100" indent="-139700" rtl="0">
              <a:spcBef>
                <a:spcPts val="0"/>
              </a:spcBef>
              <a:buNone/>
            </a:pPr>
            <a:r>
              <a:rPr lang="en" sz="1800" dirty="0"/>
              <a:t>			</a:t>
            </a:r>
            <a:r>
              <a:rPr lang="en" sz="1800" dirty="0" smtClean="0"/>
              <a:t>24 </a:t>
            </a:r>
            <a:r>
              <a:rPr lang="en" sz="1800" dirty="0"/>
              <a:t>month minimum</a:t>
            </a:r>
          </a:p>
          <a:p>
            <a:pPr rtl="0">
              <a:spcBef>
                <a:spcPts val="0"/>
              </a:spcBef>
              <a:buNone/>
            </a:pPr>
            <a:r>
              <a:rPr lang="en" sz="1800" dirty="0"/>
              <a:t>			</a:t>
            </a:r>
            <a:r>
              <a:rPr lang="en" sz="1800" dirty="0" smtClean="0"/>
              <a:t>Written </a:t>
            </a:r>
            <a:r>
              <a:rPr lang="en" sz="1800" dirty="0"/>
              <a:t>reports documenting therapy situations and </a:t>
            </a:r>
            <a:r>
              <a:rPr lang="en" sz="1800" dirty="0" smtClean="0"/>
              <a:t>progress</a:t>
            </a:r>
            <a:endParaRPr lang="en-US" sz="1800" dirty="0" smtClean="0"/>
          </a:p>
          <a:p>
            <a:pPr rtl="0">
              <a:spcBef>
                <a:spcPts val="0"/>
              </a:spcBef>
              <a:buNone/>
            </a:pPr>
            <a:endParaRPr lang="en" sz="1800" dirty="0"/>
          </a:p>
          <a:p>
            <a:pPr rtl="0">
              <a:spcBef>
                <a:spcPts val="0"/>
              </a:spcBef>
              <a:buNone/>
            </a:pPr>
            <a:r>
              <a:rPr lang="en" sz="1800" b="1" dirty="0"/>
              <a:t>Supervision: </a:t>
            </a:r>
            <a:r>
              <a:rPr lang="en" sz="1800" dirty="0"/>
              <a:t>	Direct observation by a Qualified Instructor</a:t>
            </a:r>
          </a:p>
          <a:p>
            <a:pPr>
              <a:spcBef>
                <a:spcPts val="0"/>
              </a:spcBef>
              <a:buNone/>
            </a:pPr>
            <a:endParaRPr sz="1800" b="1" dirty="0"/>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78"/>
            <a:ext cx="8229600" cy="857400"/>
          </a:xfrm>
        </p:spPr>
        <p:txBody>
          <a:bodyPr/>
          <a:lstStyle/>
          <a:p>
            <a:r>
              <a:rPr lang="en-US" sz="3200" b="1" dirty="0" smtClean="0"/>
              <a:t>University Program of Study (Endorsement)</a:t>
            </a:r>
            <a:endParaRPr lang="en-US" sz="3200" b="1" dirty="0"/>
          </a:p>
        </p:txBody>
      </p:sp>
      <p:sp>
        <p:nvSpPr>
          <p:cNvPr id="3" name="Text Placeholder 2"/>
          <p:cNvSpPr>
            <a:spLocks noGrp="1"/>
          </p:cNvSpPr>
          <p:nvPr>
            <p:ph type="body" idx="1"/>
          </p:nvPr>
        </p:nvSpPr>
        <p:spPr>
          <a:xfrm>
            <a:off x="457200" y="1739816"/>
            <a:ext cx="8686800" cy="3186034"/>
          </a:xfrm>
        </p:spPr>
        <p:txBody>
          <a:bodyPr/>
          <a:lstStyle/>
          <a:p>
            <a:r>
              <a:rPr lang="en-US" sz="2800" dirty="0" smtClean="0"/>
              <a:t>Possible 12-15 graduate </a:t>
            </a:r>
            <a:r>
              <a:rPr lang="en-US" sz="2800" dirty="0"/>
              <a:t>h</a:t>
            </a:r>
            <a:r>
              <a:rPr lang="en-US" sz="2800" dirty="0" smtClean="0"/>
              <a:t>ours</a:t>
            </a:r>
          </a:p>
          <a:p>
            <a:r>
              <a:rPr lang="en-US" sz="2800" dirty="0" smtClean="0"/>
              <a:t>Internship</a:t>
            </a:r>
          </a:p>
          <a:p>
            <a:r>
              <a:rPr lang="en-US" sz="2800" dirty="0" smtClean="0"/>
              <a:t>ADE is facilitating the writing of the competencies</a:t>
            </a:r>
          </a:p>
          <a:p>
            <a:r>
              <a:rPr lang="en-US" sz="2800" dirty="0" smtClean="0"/>
              <a:t>Blended into existing degree programs</a:t>
            </a:r>
          </a:p>
          <a:p>
            <a:pPr lvl="1"/>
            <a:r>
              <a:rPr lang="en-US" sz="2800" dirty="0" smtClean="0"/>
              <a:t>Reading Specialists</a:t>
            </a:r>
          </a:p>
          <a:p>
            <a:pPr lvl="1"/>
            <a:r>
              <a:rPr lang="en-US" sz="2800" dirty="0" smtClean="0"/>
              <a:t>Special Education</a:t>
            </a:r>
          </a:p>
          <a:p>
            <a:pPr lvl="1"/>
            <a:r>
              <a:rPr lang="en-US" sz="2800" dirty="0" smtClean="0"/>
              <a:t>Speech Pathology, etc.</a:t>
            </a:r>
            <a:endParaRPr lang="en-US" sz="2800" dirty="0"/>
          </a:p>
        </p:txBody>
      </p:sp>
    </p:spTree>
    <p:extLst>
      <p:ext uri="{BB962C8B-B14F-4D97-AF65-F5344CB8AC3E}">
        <p14:creationId xmlns:p14="http://schemas.microsoft.com/office/powerpoint/2010/main" val="571713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581378"/>
            <a:ext cx="8229600" cy="857400"/>
          </a:xfrm>
          <a:prstGeom prst="rect">
            <a:avLst/>
          </a:prstGeom>
        </p:spPr>
        <p:txBody>
          <a:bodyPr lIns="91425" tIns="91425" rIns="91425" bIns="91425" anchor="ctr" anchorCtr="0">
            <a:noAutofit/>
          </a:bodyPr>
          <a:lstStyle/>
          <a:p>
            <a:pPr algn="ctr" rtl="0">
              <a:spcBef>
                <a:spcPts val="0"/>
              </a:spcBef>
              <a:buNone/>
            </a:pPr>
            <a:r>
              <a:rPr lang="en" sz="2400" b="1"/>
              <a:t>Dyslexia Therapist</a:t>
            </a:r>
          </a:p>
          <a:p>
            <a:pPr algn="ctr">
              <a:spcBef>
                <a:spcPts val="0"/>
              </a:spcBef>
              <a:buNone/>
            </a:pPr>
            <a:r>
              <a:rPr lang="en" sz="1800" b="0"/>
              <a:t>A.C.A. § 6-41-602</a:t>
            </a:r>
          </a:p>
        </p:txBody>
      </p:sp>
      <p:sp>
        <p:nvSpPr>
          <p:cNvPr id="108" name="Shape 108"/>
          <p:cNvSpPr txBox="1">
            <a:spLocks noGrp="1"/>
          </p:cNvSpPr>
          <p:nvPr>
            <p:ph type="body" idx="1"/>
          </p:nvPr>
        </p:nvSpPr>
        <p:spPr>
          <a:xfrm>
            <a:off x="457200" y="1308550"/>
            <a:ext cx="8381999" cy="3232199"/>
          </a:xfrm>
          <a:prstGeom prst="rect">
            <a:avLst/>
          </a:prstGeom>
        </p:spPr>
        <p:txBody>
          <a:bodyPr lIns="91425" tIns="91425" rIns="91425" bIns="91425" anchor="t" anchorCtr="0">
            <a:noAutofit/>
          </a:bodyPr>
          <a:lstStyle/>
          <a:p>
            <a:pPr rtl="0">
              <a:spcBef>
                <a:spcPts val="0"/>
              </a:spcBef>
              <a:buNone/>
            </a:pPr>
            <a:r>
              <a:rPr lang="en" sz="2000" dirty="0"/>
              <a:t>A professional who has completed training and obtained certification in dyslexia therapy from a dyslexia therapy training program approved by the Arkansas Department of Education.</a:t>
            </a:r>
          </a:p>
          <a:p>
            <a:pPr rtl="0">
              <a:spcBef>
                <a:spcPts val="0"/>
              </a:spcBef>
              <a:buNone/>
            </a:pPr>
            <a:endParaRPr sz="2400" dirty="0"/>
          </a:p>
          <a:p>
            <a:pPr lvl="0" rtl="0">
              <a:spcBef>
                <a:spcPts val="0"/>
              </a:spcBef>
              <a:buNone/>
            </a:pPr>
            <a:r>
              <a:rPr lang="en" sz="2000" dirty="0"/>
              <a:t>Timeline:</a:t>
            </a:r>
            <a:r>
              <a:rPr lang="en" sz="2000" b="1" dirty="0"/>
              <a:t>By 2015-2016</a:t>
            </a:r>
            <a:r>
              <a:rPr lang="en" sz="2000" dirty="0"/>
              <a:t>, school districts shall have individuals to serve as dyslexia interventionists as defined in the Dyslexia Resource Guide who are trained interventionists by the department or using other dyslexia training programs approved by the department </a:t>
            </a:r>
            <a:r>
              <a:rPr lang="en" sz="2000" dirty="0">
                <a:solidFill>
                  <a:schemeClr val="dk1"/>
                </a:solidFill>
              </a:rPr>
              <a:t>(A.C.A. § 6-41-607).</a:t>
            </a:r>
          </a:p>
          <a:p>
            <a:pPr lvl="0" rtl="0">
              <a:spcBef>
                <a:spcPts val="0"/>
              </a:spcBef>
              <a:buNone/>
            </a:pPr>
            <a:endParaRPr sz="2000" dirty="0"/>
          </a:p>
          <a:p>
            <a:pPr lvl="0" rtl="0">
              <a:spcBef>
                <a:spcPts val="0"/>
              </a:spcBef>
              <a:buNone/>
            </a:pPr>
            <a:endParaRPr sz="2400" dirty="0"/>
          </a:p>
          <a:p>
            <a:pPr>
              <a:spcBef>
                <a:spcPts val="0"/>
              </a:spcBef>
              <a:buNone/>
            </a:pPr>
            <a:endParaRPr sz="2400" dirty="0"/>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0"/>
            <a:ext cx="8229600" cy="618300"/>
          </a:xfrm>
          <a:prstGeom prst="rect">
            <a:avLst/>
          </a:prstGeom>
        </p:spPr>
        <p:txBody>
          <a:bodyPr lIns="91425" tIns="91425" rIns="91425" bIns="91425" anchor="ctr" anchorCtr="0">
            <a:noAutofit/>
          </a:bodyPr>
          <a:lstStyle/>
          <a:p>
            <a:pPr algn="ctr">
              <a:spcBef>
                <a:spcPts val="0"/>
              </a:spcBef>
              <a:buNone/>
            </a:pPr>
            <a:r>
              <a:rPr lang="en" sz="3000" b="1">
                <a:solidFill>
                  <a:srgbClr val="F3F3F3"/>
                </a:solidFill>
              </a:rPr>
              <a:t>ADE Approved Programs</a:t>
            </a:r>
          </a:p>
        </p:txBody>
      </p:sp>
      <p:sp>
        <p:nvSpPr>
          <p:cNvPr id="138" name="Shape 138"/>
          <p:cNvSpPr txBox="1">
            <a:spLocks noGrp="1"/>
          </p:cNvSpPr>
          <p:nvPr>
            <p:ph type="body" idx="1"/>
          </p:nvPr>
        </p:nvSpPr>
        <p:spPr>
          <a:xfrm>
            <a:off x="316700" y="618300"/>
            <a:ext cx="8725499" cy="4525199"/>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b="1" dirty="0"/>
              <a:t>If the school district determines the following five (5) criteria are met within a dyslexia program, that program is considered approved and may be used for dyslexia.  </a:t>
            </a:r>
            <a:r>
              <a:rPr lang="en" sz="1800" b="1" u="sng" dirty="0"/>
              <a:t>No application is required</a:t>
            </a:r>
            <a:r>
              <a:rPr lang="en" sz="1800" b="1" dirty="0"/>
              <a:t>.</a:t>
            </a:r>
          </a:p>
          <a:p>
            <a:pPr marL="457200" lvl="0" indent="-342900" rtl="0">
              <a:spcBef>
                <a:spcPts val="0"/>
              </a:spcBef>
              <a:spcAft>
                <a:spcPts val="1600"/>
              </a:spcAft>
              <a:buClr>
                <a:schemeClr val="dk1"/>
              </a:buClr>
              <a:buSzPct val="100000"/>
              <a:buFont typeface="Calibri"/>
              <a:buAutoNum type="arabicPeriod"/>
            </a:pPr>
            <a:r>
              <a:rPr lang="en" sz="1600" dirty="0"/>
              <a:t>Training course is delivered by a certified trainer in the selected dyslexia program</a:t>
            </a:r>
          </a:p>
          <a:p>
            <a:pPr marL="457200" lvl="0" indent="-342900" rtl="0">
              <a:lnSpc>
                <a:spcPct val="50000"/>
              </a:lnSpc>
              <a:spcBef>
                <a:spcPts val="0"/>
              </a:spcBef>
              <a:spcAft>
                <a:spcPts val="1600"/>
              </a:spcAft>
              <a:buClr>
                <a:schemeClr val="dk1"/>
              </a:buClr>
              <a:buSzPct val="100000"/>
              <a:buFont typeface="Calibri"/>
              <a:buAutoNum type="arabicPeriod"/>
            </a:pPr>
            <a:r>
              <a:rPr lang="en" sz="1600" dirty="0"/>
              <a:t>Training and program is systematic and researched based</a:t>
            </a:r>
          </a:p>
          <a:p>
            <a:pPr marL="457200" lvl="0" indent="-342900" rtl="0">
              <a:lnSpc>
                <a:spcPct val="50000"/>
              </a:lnSpc>
              <a:spcBef>
                <a:spcPts val="0"/>
              </a:spcBef>
              <a:spcAft>
                <a:spcPts val="1600"/>
              </a:spcAft>
              <a:buClr>
                <a:schemeClr val="dk1"/>
              </a:buClr>
              <a:buSzPct val="100000"/>
              <a:buFont typeface="Calibri"/>
              <a:buAutoNum type="arabicPeriod"/>
            </a:pPr>
            <a:r>
              <a:rPr lang="en" sz="1600" dirty="0"/>
              <a:t>Instruction is multisensory</a:t>
            </a:r>
          </a:p>
          <a:p>
            <a:pPr marL="457200" lvl="0" indent="-342900" rtl="0">
              <a:spcBef>
                <a:spcPts val="0"/>
              </a:spcBef>
              <a:spcAft>
                <a:spcPts val="1600"/>
              </a:spcAft>
              <a:buClr>
                <a:schemeClr val="dk1"/>
              </a:buClr>
              <a:buSzPct val="100000"/>
              <a:buFont typeface="Calibri"/>
              <a:buAutoNum type="arabicPeriod"/>
            </a:pPr>
            <a:r>
              <a:rPr lang="en" sz="1600" dirty="0">
                <a:solidFill>
                  <a:schemeClr val="dk1"/>
                </a:solidFill>
              </a:rPr>
              <a:t>Provides small group instruction in the essential components of reading including phonemic awareness, graphophonemic knowledge, and structure of the English language, linguistic instruction and strategies for decoding, encoding word recognition, fluency and comprehension.</a:t>
            </a:r>
          </a:p>
          <a:p>
            <a:pPr marL="457200" lvl="0" indent="-342900" rtl="0">
              <a:spcBef>
                <a:spcPts val="0"/>
              </a:spcBef>
              <a:spcAft>
                <a:spcPts val="1600"/>
              </a:spcAft>
              <a:buClr>
                <a:schemeClr val="dk1"/>
              </a:buClr>
              <a:buSzPct val="100000"/>
              <a:buFont typeface="Calibri"/>
              <a:buAutoNum type="arabicPeriod"/>
            </a:pPr>
            <a:r>
              <a:rPr lang="en" sz="1600" dirty="0">
                <a:solidFill>
                  <a:schemeClr val="dk1"/>
                </a:solidFill>
              </a:rPr>
              <a:t>The program is approved by another state department of education as </a:t>
            </a:r>
            <a:r>
              <a:rPr lang="en" sz="1600" dirty="0" smtClean="0">
                <a:solidFill>
                  <a:schemeClr val="dk1"/>
                </a:solidFill>
              </a:rPr>
              <a:t>an </a:t>
            </a:r>
            <a:r>
              <a:rPr lang="en" sz="1600" dirty="0">
                <a:solidFill>
                  <a:schemeClr val="dk1"/>
                </a:solidFill>
              </a:rPr>
              <a:t>approved dyslexia program.</a:t>
            </a:r>
          </a:p>
          <a:p>
            <a:pPr rtl="0">
              <a:spcBef>
                <a:spcPts val="0"/>
              </a:spcBef>
              <a:spcAft>
                <a:spcPts val="1600"/>
              </a:spcAft>
              <a:buNone/>
            </a:pPr>
            <a:endParaRPr sz="1800" dirty="0"/>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p:nvPr/>
        </p:nvSpPr>
        <p:spPr>
          <a:xfrm>
            <a:off x="0" y="0"/>
            <a:ext cx="9144000" cy="5143499"/>
          </a:xfrm>
          <a:prstGeom prst="rect">
            <a:avLst/>
          </a:prstGeom>
          <a:noFill/>
          <a:ln>
            <a:noFill/>
          </a:ln>
        </p:spPr>
        <p:txBody>
          <a:bodyPr lIns="91425" tIns="91425" rIns="91425" bIns="91425" anchor="ctr" anchorCtr="0">
            <a:noAutofit/>
          </a:bodyPr>
          <a:lstStyle/>
          <a:p>
            <a:pPr algn="ctr" rtl="0">
              <a:spcBef>
                <a:spcPts val="0"/>
              </a:spcBef>
              <a:buNone/>
            </a:pPr>
            <a:endParaRPr sz="3600">
              <a:solidFill>
                <a:schemeClr val="dk1"/>
              </a:solidFill>
            </a:endParaRPr>
          </a:p>
          <a:p>
            <a:pPr algn="ctr" rtl="0">
              <a:spcBef>
                <a:spcPts val="0"/>
              </a:spcBef>
              <a:buNone/>
            </a:pPr>
            <a:r>
              <a:rPr lang="en" sz="3600">
                <a:solidFill>
                  <a:schemeClr val="dk1"/>
                </a:solidFill>
              </a:rPr>
              <a:t>The Arkansas State Legislature </a:t>
            </a:r>
          </a:p>
          <a:p>
            <a:pPr algn="ctr" rtl="0">
              <a:spcBef>
                <a:spcPts val="0"/>
              </a:spcBef>
              <a:buNone/>
            </a:pPr>
            <a:r>
              <a:rPr lang="en" sz="3600">
                <a:solidFill>
                  <a:schemeClr val="dk1"/>
                </a:solidFill>
              </a:rPr>
              <a:t>enacted Act 1294 of 2013, codified as A.C.A. § 6-41-601, Title 6, Subtitle 3, et al., to ensure that children with dyslexia </a:t>
            </a:r>
          </a:p>
          <a:p>
            <a:pPr lvl="0" algn="ctr" rtl="0">
              <a:spcBef>
                <a:spcPts val="0"/>
              </a:spcBef>
              <a:buNone/>
            </a:pPr>
            <a:r>
              <a:rPr lang="en" sz="3600">
                <a:solidFill>
                  <a:schemeClr val="dk1"/>
                </a:solidFill>
              </a:rPr>
              <a:t>have their needs met by the public school system. </a:t>
            </a:r>
          </a:p>
          <a:p>
            <a:pPr lvl="0" algn="ctr" rtl="0">
              <a:spcBef>
                <a:spcPts val="600"/>
              </a:spcBef>
              <a:buNone/>
            </a:pPr>
            <a:endParaRPr sz="360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1131275"/>
            <a:ext cx="8229600" cy="3815999"/>
          </a:xfrm>
          <a:prstGeom prst="rect">
            <a:avLst/>
          </a:prstGeom>
        </p:spPr>
        <p:txBody>
          <a:bodyPr lIns="91425" tIns="91425" rIns="91425" bIns="91425" anchor="ctr" anchorCtr="0">
            <a:noAutofit/>
          </a:bodyPr>
          <a:lstStyle/>
          <a:p>
            <a:pPr marL="0" lvl="0" indent="0" algn="l" rtl="0">
              <a:lnSpc>
                <a:spcPct val="115000"/>
              </a:lnSpc>
              <a:spcBef>
                <a:spcPts val="0"/>
              </a:spcBef>
              <a:spcAft>
                <a:spcPts val="1600"/>
              </a:spcAft>
              <a:buNone/>
            </a:pPr>
            <a:r>
              <a:rPr lang="en" sz="1800" b="1" dirty="0">
                <a:solidFill>
                  <a:schemeClr val="dk1"/>
                </a:solidFill>
              </a:rPr>
              <a:t>*If the program meets criteria 1-4 but is not recognized as an approved program by another state department of education, the district must submit the Dyslexia Program Approval Form.</a:t>
            </a:r>
          </a:p>
          <a:p>
            <a:pPr marL="457200" lvl="0" indent="-342900" algn="l" rtl="0">
              <a:lnSpc>
                <a:spcPct val="115000"/>
              </a:lnSpc>
              <a:spcBef>
                <a:spcPts val="0"/>
              </a:spcBef>
              <a:spcAft>
                <a:spcPts val="1600"/>
              </a:spcAft>
              <a:buClr>
                <a:schemeClr val="dk1"/>
              </a:buClr>
              <a:buSzPct val="100000"/>
              <a:buFont typeface="Calibri"/>
              <a:buAutoNum type="arabicPeriod"/>
            </a:pPr>
            <a:r>
              <a:rPr lang="en" sz="1600" dirty="0">
                <a:solidFill>
                  <a:schemeClr val="dk1"/>
                </a:solidFill>
              </a:rPr>
              <a:t>Training course is delivered by a certified trainer in the selected dyslexia program</a:t>
            </a:r>
          </a:p>
          <a:p>
            <a:pPr marL="457200" lvl="0" indent="-342900" algn="l" rtl="0">
              <a:lnSpc>
                <a:spcPct val="50000"/>
              </a:lnSpc>
              <a:spcBef>
                <a:spcPts val="0"/>
              </a:spcBef>
              <a:spcAft>
                <a:spcPts val="1600"/>
              </a:spcAft>
              <a:buClr>
                <a:schemeClr val="dk1"/>
              </a:buClr>
              <a:buSzPct val="100000"/>
              <a:buFont typeface="Calibri"/>
              <a:buAutoNum type="arabicPeriod"/>
            </a:pPr>
            <a:r>
              <a:rPr lang="en" sz="1600" dirty="0">
                <a:solidFill>
                  <a:schemeClr val="dk1"/>
                </a:solidFill>
              </a:rPr>
              <a:t>Training and program is systematic and researched based</a:t>
            </a:r>
          </a:p>
          <a:p>
            <a:pPr marL="457200" lvl="0" indent="-342900" algn="l" rtl="0">
              <a:lnSpc>
                <a:spcPct val="50000"/>
              </a:lnSpc>
              <a:spcBef>
                <a:spcPts val="0"/>
              </a:spcBef>
              <a:spcAft>
                <a:spcPts val="1600"/>
              </a:spcAft>
              <a:buClr>
                <a:schemeClr val="dk1"/>
              </a:buClr>
              <a:buSzPct val="100000"/>
              <a:buFont typeface="Calibri"/>
              <a:buAutoNum type="arabicPeriod"/>
            </a:pPr>
            <a:r>
              <a:rPr lang="en" sz="1600" dirty="0">
                <a:solidFill>
                  <a:schemeClr val="dk1"/>
                </a:solidFill>
              </a:rPr>
              <a:t>Instruction is multisensory</a:t>
            </a:r>
          </a:p>
          <a:p>
            <a:pPr marL="457200" lvl="0" indent="-342900" algn="l" rtl="0">
              <a:spcBef>
                <a:spcPts val="0"/>
              </a:spcBef>
              <a:spcAft>
                <a:spcPts val="1600"/>
              </a:spcAft>
              <a:buClr>
                <a:schemeClr val="dk1"/>
              </a:buClr>
              <a:buSzPct val="100000"/>
              <a:buFont typeface="Calibri"/>
              <a:buAutoNum type="arabicPeriod"/>
            </a:pPr>
            <a:r>
              <a:rPr lang="en" sz="1600" dirty="0">
                <a:solidFill>
                  <a:schemeClr val="dk1"/>
                </a:solidFill>
              </a:rPr>
              <a:t>Provides small group instruction in the essential components of reading including phonemic awareness, graphophonemic knowledge, and structure of the English language, linguistic instruction and strategies for decoding, encoding word recognition, fluency and comprehension.</a:t>
            </a:r>
          </a:p>
          <a:p>
            <a:pPr marL="342900" lvl="0" indent="-139700" rtl="0">
              <a:lnSpc>
                <a:spcPct val="115000"/>
              </a:lnSpc>
              <a:spcBef>
                <a:spcPts val="0"/>
              </a:spcBef>
              <a:spcAft>
                <a:spcPts val="1600"/>
              </a:spcAft>
              <a:buClr>
                <a:schemeClr val="dk1"/>
              </a:buClr>
              <a:buSzPct val="61111"/>
              <a:buFont typeface="Arial"/>
              <a:buNone/>
            </a:pPr>
            <a:r>
              <a:rPr lang="en" sz="1600" dirty="0">
                <a:solidFill>
                  <a:schemeClr val="dk1"/>
                </a:solidFill>
              </a:rPr>
              <a:t>Dyslexia Program Approval Form</a:t>
            </a:r>
          </a:p>
          <a:p>
            <a:pPr>
              <a:spcBef>
                <a:spcPts val="0"/>
              </a:spcBef>
              <a:buNone/>
            </a:pPr>
            <a:endParaRPr dirty="0"/>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45628"/>
            <a:ext cx="8229600" cy="857400"/>
          </a:xfrm>
          <a:prstGeom prst="rect">
            <a:avLst/>
          </a:prstGeom>
        </p:spPr>
        <p:txBody>
          <a:bodyPr lIns="91425" tIns="91425" rIns="91425" bIns="91425" anchor="ctr" anchorCtr="0">
            <a:noAutofit/>
          </a:bodyPr>
          <a:lstStyle/>
          <a:p>
            <a:pPr algn="ctr" rtl="0">
              <a:spcBef>
                <a:spcPts val="0"/>
              </a:spcBef>
              <a:buNone/>
            </a:pPr>
            <a:r>
              <a:rPr lang="en" sz="2400" b="1"/>
              <a:t>Dyslexia Professional Awareness</a:t>
            </a:r>
          </a:p>
          <a:p>
            <a:pPr algn="ctr">
              <a:spcBef>
                <a:spcPts val="0"/>
              </a:spcBef>
              <a:buNone/>
            </a:pPr>
            <a:r>
              <a:rPr lang="en" sz="1800" b="0"/>
              <a:t>A.C.A. § 6-41-608</a:t>
            </a:r>
          </a:p>
        </p:txBody>
      </p:sp>
      <p:sp>
        <p:nvSpPr>
          <p:cNvPr id="155" name="Shape 155"/>
          <p:cNvSpPr txBox="1">
            <a:spLocks noGrp="1"/>
          </p:cNvSpPr>
          <p:nvPr>
            <p:ph type="body" idx="1"/>
          </p:nvPr>
        </p:nvSpPr>
        <p:spPr>
          <a:xfrm>
            <a:off x="457200" y="1200150"/>
            <a:ext cx="8573400" cy="3943199"/>
          </a:xfrm>
          <a:prstGeom prst="rect">
            <a:avLst/>
          </a:prstGeom>
        </p:spPr>
        <p:txBody>
          <a:bodyPr lIns="91425" tIns="91425" rIns="91425" bIns="91425" anchor="t" anchorCtr="0">
            <a:noAutofit/>
          </a:bodyPr>
          <a:lstStyle/>
          <a:p>
            <a:pPr rtl="0">
              <a:lnSpc>
                <a:spcPct val="100000"/>
              </a:lnSpc>
              <a:spcBef>
                <a:spcPts val="0"/>
              </a:spcBef>
              <a:buNone/>
            </a:pPr>
            <a:endParaRPr lang="en-US" sz="1900" dirty="0" smtClean="0"/>
          </a:p>
          <a:p>
            <a:pPr rtl="0">
              <a:lnSpc>
                <a:spcPct val="100000"/>
              </a:lnSpc>
              <a:spcBef>
                <a:spcPts val="0"/>
              </a:spcBef>
              <a:buNone/>
            </a:pPr>
            <a:r>
              <a:rPr lang="en" sz="1900" dirty="0" smtClean="0"/>
              <a:t>No </a:t>
            </a:r>
            <a:r>
              <a:rPr lang="en" sz="1900" dirty="0"/>
              <a:t>later than the </a:t>
            </a:r>
            <a:r>
              <a:rPr lang="en" sz="1900" b="1" dirty="0"/>
              <a:t>2014-2015 school year</a:t>
            </a:r>
            <a:r>
              <a:rPr lang="en" sz="1900" dirty="0"/>
              <a:t>, the Department of Education shall ensure that each teacher receives professional awareness on</a:t>
            </a:r>
          </a:p>
          <a:p>
            <a:pPr marL="914400" lvl="0" indent="-349250" rtl="0">
              <a:lnSpc>
                <a:spcPct val="100000"/>
              </a:lnSpc>
              <a:spcBef>
                <a:spcPts val="0"/>
              </a:spcBef>
              <a:buClr>
                <a:schemeClr val="dk1"/>
              </a:buClr>
              <a:buSzPct val="100000"/>
              <a:buFont typeface="Calibri"/>
              <a:buAutoNum type="arabicPeriod"/>
            </a:pPr>
            <a:r>
              <a:rPr lang="en" sz="1900" dirty="0"/>
              <a:t>The indicators of dyslexia; and</a:t>
            </a:r>
          </a:p>
          <a:p>
            <a:pPr marL="914400" lvl="0" indent="-349250" rtl="0">
              <a:lnSpc>
                <a:spcPct val="100000"/>
              </a:lnSpc>
              <a:spcBef>
                <a:spcPts val="0"/>
              </a:spcBef>
              <a:buClr>
                <a:schemeClr val="dk1"/>
              </a:buClr>
              <a:buSzPct val="100000"/>
              <a:buFont typeface="Calibri"/>
              <a:buAutoNum type="arabicPeriod"/>
            </a:pPr>
            <a:r>
              <a:rPr lang="en" sz="1900" dirty="0"/>
              <a:t>The science behind teaching a student who is dyslexic.</a:t>
            </a:r>
          </a:p>
          <a:p>
            <a:pPr rtl="0">
              <a:lnSpc>
                <a:spcPct val="100000"/>
              </a:lnSpc>
              <a:spcBef>
                <a:spcPts val="0"/>
              </a:spcBef>
              <a:buNone/>
            </a:pPr>
            <a:r>
              <a:rPr lang="en" sz="1900" dirty="0"/>
              <a:t>The professional awareness may be provided:</a:t>
            </a:r>
          </a:p>
          <a:p>
            <a:pPr marL="914400" lvl="0" indent="-349250" rtl="0">
              <a:lnSpc>
                <a:spcPct val="100000"/>
              </a:lnSpc>
              <a:spcBef>
                <a:spcPts val="0"/>
              </a:spcBef>
              <a:buClr>
                <a:schemeClr val="dk1"/>
              </a:buClr>
              <a:buSzPct val="100000"/>
              <a:buFont typeface="Calibri"/>
              <a:buChar char="•"/>
            </a:pPr>
            <a:r>
              <a:rPr lang="en" sz="1900" dirty="0"/>
              <a:t>Online;</a:t>
            </a:r>
          </a:p>
          <a:p>
            <a:pPr marL="914400" lvl="0" indent="-349250" rtl="0">
              <a:lnSpc>
                <a:spcPct val="100000"/>
              </a:lnSpc>
              <a:spcBef>
                <a:spcPts val="0"/>
              </a:spcBef>
              <a:buClr>
                <a:schemeClr val="dk1"/>
              </a:buClr>
              <a:buSzPct val="100000"/>
              <a:buFont typeface="Calibri"/>
              <a:buChar char="•"/>
            </a:pPr>
            <a:r>
              <a:rPr lang="en" sz="1900" dirty="0"/>
              <a:t>At an education service cooperative; or</a:t>
            </a:r>
          </a:p>
          <a:p>
            <a:pPr marL="914400" lvl="0" indent="-349250" rtl="0">
              <a:lnSpc>
                <a:spcPct val="100000"/>
              </a:lnSpc>
              <a:spcBef>
                <a:spcPts val="0"/>
              </a:spcBef>
              <a:buClr>
                <a:schemeClr val="dk1"/>
              </a:buClr>
              <a:buSzPct val="100000"/>
              <a:buFont typeface="Calibri"/>
              <a:buChar char="•"/>
            </a:pPr>
            <a:r>
              <a:rPr lang="en" sz="1900" dirty="0"/>
              <a:t>At another venue approved by the ADE </a:t>
            </a:r>
          </a:p>
          <a:p>
            <a:pPr rtl="0">
              <a:lnSpc>
                <a:spcPct val="100000"/>
              </a:lnSpc>
              <a:spcBef>
                <a:spcPts val="0"/>
              </a:spcBef>
              <a:buNone/>
            </a:pPr>
            <a:r>
              <a:rPr lang="en" sz="1900" dirty="0"/>
              <a:t>ArkansasIdeas online course:</a:t>
            </a:r>
          </a:p>
          <a:p>
            <a:pPr rtl="0">
              <a:lnSpc>
                <a:spcPct val="100000"/>
              </a:lnSpc>
              <a:spcBef>
                <a:spcPts val="0"/>
              </a:spcBef>
              <a:buNone/>
            </a:pPr>
            <a:r>
              <a:rPr lang="en" sz="1900" b="1" i="1" dirty="0"/>
              <a:t>Dyslexia: A Three Part Professional Development (1 hour credit)</a:t>
            </a:r>
          </a:p>
          <a:p>
            <a:pPr lvl="0" rtl="0">
              <a:lnSpc>
                <a:spcPct val="100000"/>
              </a:lnSpc>
              <a:spcBef>
                <a:spcPts val="0"/>
              </a:spcBef>
              <a:buNone/>
            </a:pPr>
            <a:endParaRPr sz="2000" b="1" i="1" dirty="0"/>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03"/>
            <a:ext cx="8229600" cy="857400"/>
          </a:xfrm>
        </p:spPr>
        <p:txBody>
          <a:bodyPr/>
          <a:lstStyle/>
          <a:p>
            <a:r>
              <a:rPr lang="en-US" sz="3200" dirty="0" smtClean="0"/>
              <a:t>Act 1294 Dyslexia Reality</a:t>
            </a:r>
            <a:endParaRPr lang="en-US" sz="3200" dirty="0"/>
          </a:p>
        </p:txBody>
      </p:sp>
      <p:sp>
        <p:nvSpPr>
          <p:cNvPr id="3" name="Text Placeholder 2"/>
          <p:cNvSpPr>
            <a:spLocks noGrp="1"/>
          </p:cNvSpPr>
          <p:nvPr>
            <p:ph type="body" idx="1"/>
          </p:nvPr>
        </p:nvSpPr>
        <p:spPr>
          <a:xfrm>
            <a:off x="457200" y="1546502"/>
            <a:ext cx="8686800" cy="3379347"/>
          </a:xfrm>
        </p:spPr>
        <p:txBody>
          <a:bodyPr/>
          <a:lstStyle/>
          <a:p>
            <a:pPr marL="203200" indent="0">
              <a:buNone/>
            </a:pPr>
            <a:r>
              <a:rPr lang="en-US" sz="2800" dirty="0" smtClean="0"/>
              <a:t>The reality for schools:</a:t>
            </a:r>
          </a:p>
          <a:p>
            <a:pPr marL="203200" indent="0">
              <a:lnSpc>
                <a:spcPct val="60000"/>
              </a:lnSpc>
              <a:buNone/>
            </a:pPr>
            <a:endParaRPr lang="en-US" sz="2800" dirty="0"/>
          </a:p>
          <a:p>
            <a:pPr>
              <a:lnSpc>
                <a:spcPct val="120000"/>
              </a:lnSpc>
            </a:pPr>
            <a:r>
              <a:rPr lang="en-US" sz="2800" dirty="0" smtClean="0"/>
              <a:t>Strong core reading programs</a:t>
            </a:r>
          </a:p>
          <a:p>
            <a:pPr>
              <a:lnSpc>
                <a:spcPct val="120000"/>
              </a:lnSpc>
            </a:pPr>
            <a:r>
              <a:rPr lang="en-US" sz="2800" dirty="0" smtClean="0"/>
              <a:t>Response to Intervention</a:t>
            </a:r>
          </a:p>
          <a:p>
            <a:pPr>
              <a:lnSpc>
                <a:spcPct val="120000"/>
              </a:lnSpc>
            </a:pPr>
            <a:r>
              <a:rPr lang="en-US" sz="2800" dirty="0" smtClean="0"/>
              <a:t>Early intervention for students</a:t>
            </a:r>
          </a:p>
          <a:p>
            <a:pPr>
              <a:lnSpc>
                <a:spcPct val="120000"/>
              </a:lnSpc>
            </a:pPr>
            <a:r>
              <a:rPr lang="en-US" sz="2800" dirty="0" smtClean="0"/>
              <a:t>Therapy for K-12 students with markers of dyslexia </a:t>
            </a:r>
            <a:endParaRPr lang="en-US" sz="2800" dirty="0"/>
          </a:p>
        </p:txBody>
      </p:sp>
    </p:spTree>
    <p:extLst>
      <p:ext uri="{BB962C8B-B14F-4D97-AF65-F5344CB8AC3E}">
        <p14:creationId xmlns:p14="http://schemas.microsoft.com/office/powerpoint/2010/main" val="9965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46050" y="563528"/>
            <a:ext cx="8229600" cy="857400"/>
          </a:xfrm>
          <a:prstGeom prst="rect">
            <a:avLst/>
          </a:prstGeom>
        </p:spPr>
        <p:txBody>
          <a:bodyPr lIns="91425" tIns="91425" rIns="91425" bIns="91425" anchor="ctr" anchorCtr="0">
            <a:noAutofit/>
          </a:bodyPr>
          <a:lstStyle/>
          <a:p>
            <a:pPr algn="ctr">
              <a:spcBef>
                <a:spcPts val="0"/>
              </a:spcBef>
              <a:buNone/>
            </a:pPr>
            <a:r>
              <a:rPr lang="en" sz="2400" b="1"/>
              <a:t>Components of the Law</a:t>
            </a:r>
          </a:p>
        </p:txBody>
      </p:sp>
      <p:sp>
        <p:nvSpPr>
          <p:cNvPr id="40" name="Shape 40"/>
          <p:cNvSpPr txBox="1">
            <a:spLocks noGrp="1"/>
          </p:cNvSpPr>
          <p:nvPr>
            <p:ph type="body" idx="1"/>
          </p:nvPr>
        </p:nvSpPr>
        <p:spPr>
          <a:xfrm>
            <a:off x="429742" y="1345875"/>
            <a:ext cx="8714258" cy="3535799"/>
          </a:xfrm>
          <a:prstGeom prst="rect">
            <a:avLst/>
          </a:prstGeom>
        </p:spPr>
        <p:txBody>
          <a:bodyPr lIns="91425" tIns="91425" rIns="91425" bIns="91425" anchor="t" anchorCtr="0">
            <a:noAutofit/>
          </a:bodyPr>
          <a:lstStyle/>
          <a:p>
            <a:pPr lvl="0">
              <a:spcBef>
                <a:spcPts val="800"/>
              </a:spcBef>
              <a:buSzPct val="45833"/>
              <a:buNone/>
            </a:pPr>
            <a:r>
              <a:rPr lang="en-US" sz="2000" dirty="0" smtClean="0"/>
              <a:t>	</a:t>
            </a:r>
            <a:r>
              <a:rPr lang="en" sz="2000" dirty="0" smtClean="0"/>
              <a:t>A.C.A</a:t>
            </a:r>
            <a:r>
              <a:rPr lang="en" sz="2000" dirty="0"/>
              <a:t>. </a:t>
            </a:r>
            <a:r>
              <a:rPr lang="en" sz="2000" dirty="0" smtClean="0"/>
              <a:t>§</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-41-601	Findings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-41-602	Definitions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-41-603	Required screening and intervention</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-41-604	Additional dyslexia evaluation and services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-41-605	Instructional approaches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-41-606	Reporting by school districts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-41-607	Dyslexia Specialist</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-41-608	Dyslexia Professional Awareness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-41-609	Dyslexia and related disorder education in teacher 		</a:t>
            </a:r>
            <a:r>
              <a:rPr lang="en-US" sz="2000" dirty="0" smtClean="0">
                <a:latin typeface="Calibri" charset="0"/>
              </a:rPr>
              <a:t>		 education </a:t>
            </a:r>
            <a:r>
              <a:rPr lang="en-US" sz="2000" dirty="0">
                <a:latin typeface="Calibri" charset="0"/>
              </a:rPr>
              <a:t>programs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-41-610	Dyslexia Resource Guide</a:t>
            </a:r>
            <a:endParaRPr lang="en" sz="20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666750"/>
            <a:ext cx="8229600" cy="762000"/>
          </a:xfrm>
        </p:spPr>
        <p:txBody>
          <a:bodyPr/>
          <a:lstStyle/>
          <a:p>
            <a:r>
              <a:rPr lang="en-US" sz="3200" dirty="0">
                <a:latin typeface="Calibri" charset="0"/>
              </a:rPr>
              <a:t/>
            </a:r>
            <a:br>
              <a:rPr lang="en-US" sz="3200" dirty="0">
                <a:latin typeface="Calibri" charset="0"/>
              </a:rPr>
            </a:br>
            <a:r>
              <a:rPr lang="en" sz="3200" b="1" dirty="0"/>
              <a:t>A.C.A. § </a:t>
            </a:r>
            <a:r>
              <a:rPr lang="en-US" sz="3200" b="1" dirty="0" smtClean="0">
                <a:latin typeface="Calibri" charset="0"/>
              </a:rPr>
              <a:t>6</a:t>
            </a:r>
            <a:r>
              <a:rPr lang="en-US" sz="3200" b="1" dirty="0">
                <a:latin typeface="Calibri" charset="0"/>
              </a:rPr>
              <a:t>-41-601	Findings</a:t>
            </a:r>
            <a:br>
              <a:rPr lang="en-US" sz="3200" b="1" dirty="0">
                <a:latin typeface="Calibri" charset="0"/>
              </a:rPr>
            </a:br>
            <a:endParaRPr lang="en-US" sz="3200" b="1" dirty="0">
              <a:latin typeface="Calibri" charset="0"/>
            </a:endParaRPr>
          </a:p>
        </p:txBody>
      </p:sp>
      <p:sp>
        <p:nvSpPr>
          <p:cNvPr id="61442" name="TextBox 3"/>
          <p:cNvSpPr txBox="1">
            <a:spLocks noChangeArrowheads="1"/>
          </p:cNvSpPr>
          <p:nvPr/>
        </p:nvSpPr>
        <p:spPr bwMode="auto">
          <a:xfrm>
            <a:off x="533400" y="1504950"/>
            <a:ext cx="8077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800" dirty="0"/>
              <a:t>Delayed identification is detrimental to a child’s academic success and self-esteem.</a:t>
            </a:r>
          </a:p>
          <a:p>
            <a:pPr eaLnBrk="1" hangingPunct="1">
              <a:buFont typeface="Arial" charset="0"/>
              <a:buChar char="•"/>
            </a:pPr>
            <a:endParaRPr lang="en-US" sz="2800" dirty="0"/>
          </a:p>
          <a:p>
            <a:pPr eaLnBrk="1" hangingPunct="1">
              <a:buFont typeface="Arial" charset="0"/>
              <a:buChar char="•"/>
            </a:pPr>
            <a:r>
              <a:rPr lang="en-US" sz="2800" dirty="0"/>
              <a:t>Dyslexia can be successfully treated.</a:t>
            </a:r>
          </a:p>
          <a:p>
            <a:pPr eaLnBrk="1" hangingPunct="1">
              <a:buFont typeface="Arial" charset="0"/>
              <a:buChar char="•"/>
            </a:pPr>
            <a:endParaRPr lang="en-US" sz="2800" dirty="0"/>
          </a:p>
          <a:p>
            <a:pPr eaLnBrk="1" hangingPunct="1">
              <a:buFont typeface="Arial" charset="0"/>
              <a:buChar char="•"/>
            </a:pPr>
            <a:r>
              <a:rPr lang="en-US" sz="2800" dirty="0"/>
              <a:t>Early identification and intervention is significantly less than the cost of intensive remediation.</a:t>
            </a:r>
          </a:p>
        </p:txBody>
      </p:sp>
    </p:spTree>
    <p:extLst>
      <p:ext uri="{BB962C8B-B14F-4D97-AF65-F5344CB8AC3E}">
        <p14:creationId xmlns:p14="http://schemas.microsoft.com/office/powerpoint/2010/main" val="7194651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19852"/>
            <a:ext cx="8229600" cy="4614097"/>
          </a:xfrm>
        </p:spPr>
        <p:txBody>
          <a:bodyPr/>
          <a:lstStyle/>
          <a:p>
            <a:r>
              <a:rPr lang="en" sz="3200" b="1" dirty="0"/>
              <a:t>A.C.A. § </a:t>
            </a:r>
            <a:r>
              <a:rPr lang="en-US" sz="3200" b="1" dirty="0" smtClean="0">
                <a:solidFill>
                  <a:schemeClr val="tx1"/>
                </a:solidFill>
                <a:latin typeface="Calibri" charset="0"/>
              </a:rPr>
              <a:t>6-41-602 Definitions</a:t>
            </a:r>
            <a:r>
              <a:rPr lang="en-US" sz="3200" dirty="0" smtClean="0">
                <a:solidFill>
                  <a:schemeClr val="tx1"/>
                </a:solidFill>
                <a:latin typeface="Calibri" charset="0"/>
              </a:rPr>
              <a:t/>
            </a:r>
            <a:br>
              <a:rPr lang="en-US" sz="3200" dirty="0" smtClean="0">
                <a:solidFill>
                  <a:schemeClr val="tx1"/>
                </a:solidFill>
                <a:latin typeface="Calibri" charset="0"/>
              </a:rPr>
            </a:br>
            <a:r>
              <a:rPr lang="en-US" sz="3200" dirty="0" smtClean="0">
                <a:solidFill>
                  <a:schemeClr val="tx1"/>
                </a:solidFill>
                <a:latin typeface="Calibri" charset="0"/>
              </a:rPr>
              <a:t/>
            </a:r>
            <a:br>
              <a:rPr lang="en-US" sz="3200" dirty="0" smtClean="0">
                <a:solidFill>
                  <a:schemeClr val="tx1"/>
                </a:solidFill>
                <a:latin typeface="Calibri" charset="0"/>
              </a:rPr>
            </a:br>
            <a:r>
              <a:rPr lang="en-US" sz="2200" b="1" dirty="0" smtClean="0">
                <a:latin typeface="Calibri" charset="0"/>
              </a:rPr>
              <a:t>Dyslexia </a:t>
            </a:r>
            <a:r>
              <a:rPr lang="en-US" sz="2200" dirty="0">
                <a:latin typeface="Calibri" charset="0"/>
              </a:rPr>
              <a:t>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t>
            </a:r>
            <a:r>
              <a:rPr lang="en-US" sz="2200" dirty="0" smtClean="0">
                <a:latin typeface="Calibri" charset="0"/>
              </a:rPr>
              <a:t>.</a:t>
            </a:r>
            <a:endParaRPr lang="en-US" sz="1600" dirty="0">
              <a:latin typeface="Calibri" charset="0"/>
            </a:endParaRPr>
          </a:p>
        </p:txBody>
      </p:sp>
    </p:spTree>
    <p:extLst>
      <p:ext uri="{BB962C8B-B14F-4D97-AF65-F5344CB8AC3E}">
        <p14:creationId xmlns:p14="http://schemas.microsoft.com/office/powerpoint/2010/main" val="2078664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42950"/>
            <a:ext cx="8229600" cy="4191000"/>
          </a:xfrm>
        </p:spPr>
        <p:txBody>
          <a:bodyPr/>
          <a:lstStyle/>
          <a:p>
            <a:r>
              <a:rPr lang="en-US" sz="2400" dirty="0">
                <a:latin typeface="Calibri" charset="0"/>
              </a:rPr>
              <a:t> </a:t>
            </a:r>
            <a:br>
              <a:rPr lang="en-US" sz="2400" dirty="0">
                <a:latin typeface="Calibri" charset="0"/>
              </a:rPr>
            </a:br>
            <a:r>
              <a:rPr lang="en-US" sz="2400" b="1" dirty="0" smtClean="0">
                <a:solidFill>
                  <a:schemeClr val="tx1"/>
                </a:solidFill>
                <a:latin typeface="Calibri" charset="0"/>
              </a:rPr>
              <a:t>IDA’s Research Based Definition</a:t>
            </a:r>
            <a:br>
              <a:rPr lang="en-US" sz="2400" b="1" dirty="0" smtClean="0">
                <a:solidFill>
                  <a:schemeClr val="tx1"/>
                </a:solidFill>
                <a:latin typeface="Calibri" charset="0"/>
              </a:rPr>
            </a:br>
            <a:r>
              <a:rPr lang="en-US" sz="2200" b="1" dirty="0" smtClean="0">
                <a:solidFill>
                  <a:srgbClr val="FF0000"/>
                </a:solidFill>
                <a:latin typeface="Calibri" charset="0"/>
              </a:rPr>
              <a:t>Dyslexia </a:t>
            </a:r>
            <a:r>
              <a:rPr lang="en-US" sz="2200" b="1" dirty="0">
                <a:solidFill>
                  <a:srgbClr val="FF0000"/>
                </a:solidFill>
                <a:latin typeface="Calibri" charset="0"/>
              </a:rPr>
              <a:t>is a specific learning disability that is neurological in origin</a:t>
            </a:r>
            <a:r>
              <a:rPr lang="en-US" sz="2200" dirty="0">
                <a:solidFill>
                  <a:srgbClr val="FF0000"/>
                </a:solidFill>
                <a:latin typeface="Calibri" charset="0"/>
              </a:rPr>
              <a:t>. </a:t>
            </a:r>
            <a:r>
              <a:rPr lang="en-US" sz="2200" b="1" dirty="0">
                <a:solidFill>
                  <a:srgbClr val="FF0000"/>
                </a:solidFill>
                <a:latin typeface="Calibri" charset="0"/>
              </a:rPr>
              <a:t>It is characterized by difficulties with accurate and/or fluent word recognition and by poor spelling and decoding abilities.</a:t>
            </a:r>
            <a:r>
              <a:rPr lang="en-US" sz="2200" dirty="0">
                <a:solidFill>
                  <a:srgbClr val="FF0000"/>
                </a:solidFill>
                <a:latin typeface="Calibri" charset="0"/>
              </a:rPr>
              <a:t> </a:t>
            </a:r>
            <a:r>
              <a:rPr lang="en-US" sz="2200" dirty="0">
                <a:latin typeface="Calibri" charset="0"/>
              </a:rPr>
              <a:t>These difficulties </a:t>
            </a:r>
            <a:r>
              <a:rPr lang="en-US" sz="2200" b="1" dirty="0">
                <a:solidFill>
                  <a:srgbClr val="FF0000"/>
                </a:solidFill>
                <a:latin typeface="Calibri" charset="0"/>
              </a:rPr>
              <a:t>typically result from a deficit in the phonological component of language that is often unexpected in relation to other cognitive abilities</a:t>
            </a:r>
            <a:r>
              <a:rPr lang="en-US" sz="2200" dirty="0">
                <a:latin typeface="Calibri" charset="0"/>
              </a:rPr>
              <a:t> and the provision of effective classroom instruction. Secondary consequences may include problems in reading comprehension and reduced reading experience that can impede the growth of vocabulary and background knowledge. </a:t>
            </a:r>
            <a:br>
              <a:rPr lang="en-US" sz="2200" dirty="0">
                <a:latin typeface="Calibri" charset="0"/>
              </a:rPr>
            </a:br>
            <a:r>
              <a:rPr lang="en-US" sz="2200" dirty="0">
                <a:latin typeface="Calibri" charset="0"/>
              </a:rPr>
              <a:t> </a:t>
            </a:r>
            <a:br>
              <a:rPr lang="en-US" sz="2200" dirty="0">
                <a:latin typeface="Calibri" charset="0"/>
              </a:rPr>
            </a:br>
            <a:r>
              <a:rPr lang="en-US" sz="1600" b="1" dirty="0">
                <a:latin typeface="Calibri" charset="0"/>
              </a:rPr>
              <a:t>Adopted by the Board of Directors, International Dyslexia Association: November 2002                   					</a:t>
            </a:r>
            <a:r>
              <a:rPr lang="en-US" sz="1600" dirty="0">
                <a:latin typeface="Calibri" charset="0"/>
              </a:rPr>
              <a:t/>
            </a:r>
            <a:br>
              <a:rPr lang="en-US" sz="1600" dirty="0">
                <a:latin typeface="Calibri" charset="0"/>
              </a:rPr>
            </a:br>
            <a:endParaRPr lang="en-US" sz="1600" dirty="0">
              <a:latin typeface="Calibri" charset="0"/>
            </a:endParaRPr>
          </a:p>
        </p:txBody>
      </p:sp>
    </p:spTree>
    <p:extLst>
      <p:ext uri="{BB962C8B-B14F-4D97-AF65-F5344CB8AC3E}">
        <p14:creationId xmlns:p14="http://schemas.microsoft.com/office/powerpoint/2010/main" val="105387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04801" y="1745568"/>
            <a:ext cx="8381999" cy="3232199"/>
          </a:xfrm>
          <a:prstGeom prst="rect">
            <a:avLst/>
          </a:prstGeom>
        </p:spPr>
        <p:txBody>
          <a:bodyPr lIns="91425" tIns="91425" rIns="91425" bIns="91425" anchor="t" anchorCtr="0">
            <a:noAutofit/>
          </a:bodyPr>
          <a:lstStyle/>
          <a:p>
            <a:pPr rtl="0">
              <a:spcBef>
                <a:spcPts val="0"/>
              </a:spcBef>
              <a:buNone/>
            </a:pPr>
            <a:r>
              <a:rPr lang="en-US" sz="2800" dirty="0" smtClean="0"/>
              <a:t>“</a:t>
            </a:r>
            <a:r>
              <a:rPr lang="en-US" sz="2800" b="1" dirty="0" smtClean="0"/>
              <a:t>Dyslexia therapist</a:t>
            </a:r>
            <a:r>
              <a:rPr lang="en-US" sz="2800" dirty="0" smtClean="0"/>
              <a:t>” means </a:t>
            </a:r>
            <a:r>
              <a:rPr lang="en-US" sz="2800" dirty="0"/>
              <a:t>a</a:t>
            </a:r>
            <a:r>
              <a:rPr lang="en" sz="2800" dirty="0" smtClean="0"/>
              <a:t> </a:t>
            </a:r>
            <a:r>
              <a:rPr lang="en" sz="2800" dirty="0"/>
              <a:t>professional who has completed training and obtained certification in dyslexia therapy from a dyslexia therapy training program approved by the Arkansas Department of Education.</a:t>
            </a:r>
          </a:p>
          <a:p>
            <a:pPr rtl="0">
              <a:spcBef>
                <a:spcPts val="0"/>
              </a:spcBef>
              <a:buNone/>
            </a:pPr>
            <a:endParaRPr sz="2800" dirty="0"/>
          </a:p>
          <a:p>
            <a:pPr lvl="0" rtl="0">
              <a:spcBef>
                <a:spcPts val="0"/>
              </a:spcBef>
              <a:buNone/>
            </a:pPr>
            <a:endParaRPr sz="2000" dirty="0"/>
          </a:p>
          <a:p>
            <a:pPr lvl="0" rtl="0">
              <a:spcBef>
                <a:spcPts val="0"/>
              </a:spcBef>
              <a:buNone/>
            </a:pPr>
            <a:endParaRPr sz="2400" dirty="0"/>
          </a:p>
          <a:p>
            <a:pPr>
              <a:spcBef>
                <a:spcPts val="0"/>
              </a:spcBef>
              <a:buNone/>
            </a:pPr>
            <a:endParaRPr sz="2400" dirty="0"/>
          </a:p>
        </p:txBody>
      </p:sp>
      <p:sp>
        <p:nvSpPr>
          <p:cNvPr id="3" name="TextBox 2"/>
          <p:cNvSpPr txBox="1"/>
          <p:nvPr/>
        </p:nvSpPr>
        <p:spPr>
          <a:xfrm>
            <a:off x="669115" y="710155"/>
            <a:ext cx="7892823" cy="584776"/>
          </a:xfrm>
          <a:prstGeom prst="rect">
            <a:avLst/>
          </a:prstGeom>
          <a:noFill/>
        </p:spPr>
        <p:txBody>
          <a:bodyPr wrap="square" rtlCol="0">
            <a:spAutoFit/>
          </a:bodyPr>
          <a:lstStyle/>
          <a:p>
            <a:r>
              <a:rPr lang="en-US" dirty="0" smtClean="0"/>
              <a:t>	</a:t>
            </a:r>
            <a:r>
              <a:rPr lang="en" sz="3200" b="1" dirty="0" smtClean="0"/>
              <a:t>A.C.A</a:t>
            </a:r>
            <a:r>
              <a:rPr lang="en" sz="3200" b="1" dirty="0"/>
              <a:t>. § </a:t>
            </a:r>
            <a:r>
              <a:rPr lang="en" sz="3200" b="1" dirty="0" smtClean="0"/>
              <a:t>6-41-602</a:t>
            </a:r>
            <a:r>
              <a:rPr lang="en-US" sz="3200" b="1" dirty="0" smtClean="0"/>
              <a:t> Definitions</a:t>
            </a:r>
            <a:endParaRPr lang="en-US" sz="3200" b="1" dirty="0"/>
          </a:p>
        </p:txBody>
      </p:sp>
    </p:spTree>
    <p:extLst>
      <p:ext uri="{BB962C8B-B14F-4D97-AF65-F5344CB8AC3E}">
        <p14:creationId xmlns:p14="http://schemas.microsoft.com/office/powerpoint/2010/main" val="19377513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6148</TotalTime>
  <Words>2034</Words>
  <Application>Microsoft Macintosh PowerPoint</Application>
  <PresentationFormat>On-screen Show (16:9)</PresentationFormat>
  <Paragraphs>428</Paragraphs>
  <Slides>42</Slides>
  <Notes>25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ACT 1294 of 2013 A.C.A. § 6-41-601, Title 6, Subtitle 3, et al.</vt:lpstr>
      <vt:lpstr>Dyslexia Resources</vt:lpstr>
      <vt:lpstr>Related Files</vt:lpstr>
      <vt:lpstr>PowerPoint Presentation</vt:lpstr>
      <vt:lpstr>Components of the Law</vt:lpstr>
      <vt:lpstr> A.C.A. § 6-41-601 Findings </vt:lpstr>
      <vt:lpstr>A.C.A. § 6-41-602 Definitions  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vt:lpstr>
      <vt:lpstr>  IDA’s Research Based Definition 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    Adopted by the Board of Directors, International Dyslexia Association: November 2002                         </vt:lpstr>
      <vt:lpstr>PowerPoint Presentation</vt:lpstr>
      <vt:lpstr>PowerPoint Presentation</vt:lpstr>
      <vt:lpstr> A.C.A. § 6-41-603 Required Screening and Intervention </vt:lpstr>
      <vt:lpstr>A.C.A. § 6-41-603 Required Screening and Intervention</vt:lpstr>
      <vt:lpstr>A.C.A. § 6-41-603 Required Screening and Intervention</vt:lpstr>
      <vt:lpstr> A.C.A. § 6-41-603 Required Screening and Intervention </vt:lpstr>
      <vt:lpstr>What is used to measure rapid naming?</vt:lpstr>
      <vt:lpstr>AR-RAN</vt:lpstr>
      <vt:lpstr>What is used to measure encoding (spelling)?</vt:lpstr>
      <vt:lpstr>Assessing the Six Required Areas in Grades K &amp; 1</vt:lpstr>
      <vt:lpstr>Assessing the Six Required Areas in Grade 2</vt:lpstr>
      <vt:lpstr>Assessing the Six Required Areas in Grades 3-6</vt:lpstr>
      <vt:lpstr>Assessing the Six Required Areas in Grades 7-12</vt:lpstr>
      <vt:lpstr>If DIBELS Screening indicates the need for intervention, the Response to Intervention (RTI) shall be used to address the needs of the student.  If RTI indicates the possibility of dyslexia, the student shall be evaluated. </vt:lpstr>
      <vt:lpstr> Tiers of Instruction</vt:lpstr>
      <vt:lpstr>Level 2: Dyslexia Evaluation</vt:lpstr>
      <vt:lpstr>Who are we going to evaluate?</vt:lpstr>
      <vt:lpstr>When are we going to evaluate? </vt:lpstr>
      <vt:lpstr>What are we going to assess?</vt:lpstr>
      <vt:lpstr>A.C.A. § 6-41-604 Additional Dyslexia Evaluation and Services </vt:lpstr>
      <vt:lpstr>Independent Evaluation A.C.A. § 6-41-604</vt:lpstr>
      <vt:lpstr> Level 3: Comprehensive Dyslexia Evaluation</vt:lpstr>
      <vt:lpstr> Level 3: Comprehensive Dyslexia Evaluation</vt:lpstr>
      <vt:lpstr>PowerPoint Presentation</vt:lpstr>
      <vt:lpstr>A.C.A. § 6-41-605 Instructional Approaches       </vt:lpstr>
      <vt:lpstr>ADE Approved Programs</vt:lpstr>
      <vt:lpstr>ADE-Approved (Certification) Dyslexia Therapy Training Programs are:</vt:lpstr>
      <vt:lpstr>Dyslexia Therapist Training  Participant Requirements</vt:lpstr>
      <vt:lpstr>University Program of Study (Endorsement)</vt:lpstr>
      <vt:lpstr>Dyslexia Therapist A.C.A. § 6-41-602</vt:lpstr>
      <vt:lpstr>ADE Approved Programs</vt:lpstr>
      <vt:lpstr>*If the program meets criteria 1-4 but is not recognized as an approved program by another state department of education, the district must submit the Dyslexia Program Approval Form. Training course is delivered by a certified trainer in the selected dyslexia program Training and program is systematic and researched based Instruction is multisensory Provides small group instruction in the essential components of reading including phonemic awareness, graphophonemic knowledge, and structure of the English language, linguistic instruction and strategies for decoding, encoding word recognition, fluency and comprehension. Dyslexia Program Approval Form </vt:lpstr>
      <vt:lpstr>Dyslexia Professional Awareness A.C.A. § 6-41-608</vt:lpstr>
      <vt:lpstr>Act 1294 Dyslexia Reality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1294 of 2013 A.C.A. § 6-41-601, Title 6, Subtitle 3, et al.</dc:title>
  <cp:lastModifiedBy>Vicki D King</cp:lastModifiedBy>
  <cp:revision>27</cp:revision>
  <cp:lastPrinted>2014-11-19T19:39:08Z</cp:lastPrinted>
  <dcterms:modified xsi:type="dcterms:W3CDTF">2014-11-19T19:42:01Z</dcterms:modified>
</cp:coreProperties>
</file>